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30"/>
  </p:notesMasterIdLst>
  <p:sldIdLst>
    <p:sldId id="264" r:id="rId3"/>
    <p:sldId id="267" r:id="rId4"/>
    <p:sldId id="263" r:id="rId5"/>
    <p:sldId id="278" r:id="rId6"/>
    <p:sldId id="258" r:id="rId7"/>
    <p:sldId id="262" r:id="rId8"/>
    <p:sldId id="257" r:id="rId9"/>
    <p:sldId id="269" r:id="rId10"/>
    <p:sldId id="270" r:id="rId11"/>
    <p:sldId id="271" r:id="rId12"/>
    <p:sldId id="272" r:id="rId13"/>
    <p:sldId id="277" r:id="rId14"/>
    <p:sldId id="276" r:id="rId15"/>
    <p:sldId id="261" r:id="rId16"/>
    <p:sldId id="260" r:id="rId17"/>
    <p:sldId id="266" r:id="rId18"/>
    <p:sldId id="268" r:id="rId19"/>
    <p:sldId id="273" r:id="rId20"/>
    <p:sldId id="275" r:id="rId21"/>
    <p:sldId id="279" r:id="rId22"/>
    <p:sldId id="280" r:id="rId23"/>
    <p:sldId id="281" r:id="rId24"/>
    <p:sldId id="282" r:id="rId25"/>
    <p:sldId id="283" r:id="rId26"/>
    <p:sldId id="274" r:id="rId27"/>
    <p:sldId id="259"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21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8E9C4-0DAB-4C28-A7FE-C66BD24CC3BE}" type="doc">
      <dgm:prSet loTypeId="urn:microsoft.com/office/officeart/2005/8/layout/arrow6" loCatId="process" qsTypeId="urn:microsoft.com/office/officeart/2005/8/quickstyle/simple2" qsCatId="simple" csTypeId="urn:microsoft.com/office/officeart/2005/8/colors/accent1_2" csCatId="accent1" phldr="1"/>
      <dgm:spPr/>
      <dgm:t>
        <a:bodyPr/>
        <a:lstStyle/>
        <a:p>
          <a:endParaRPr lang="en-US"/>
        </a:p>
      </dgm:t>
    </dgm:pt>
    <dgm:pt modelId="{3E78668B-CA54-4069-9F2F-CE51911041DB}">
      <dgm:prSet phldrT="[Text]" custT="1"/>
      <dgm:spPr/>
      <dgm:t>
        <a:bodyPr/>
        <a:lstStyle/>
        <a:p>
          <a:r>
            <a:rPr lang="en-US" sz="2400" b="1" dirty="0">
              <a:ln w="6350">
                <a:solidFill>
                  <a:schemeClr val="bg1"/>
                </a:solidFill>
              </a:ln>
              <a:solidFill>
                <a:schemeClr val="tx1">
                  <a:lumMod val="50000"/>
                </a:schemeClr>
              </a:solidFill>
              <a:latin typeface="Century" panose="02040604050505020304" pitchFamily="18" charset="0"/>
            </a:rPr>
            <a:t>Performance Measures</a:t>
          </a:r>
        </a:p>
      </dgm:t>
    </dgm:pt>
    <dgm:pt modelId="{77F686A3-0F79-4881-948E-0816591F0A60}" type="parTrans" cxnId="{AA00F417-0C50-4359-958C-330871675DAE}">
      <dgm:prSet/>
      <dgm:spPr/>
      <dgm:t>
        <a:bodyPr/>
        <a:lstStyle/>
        <a:p>
          <a:endParaRPr lang="en-US"/>
        </a:p>
      </dgm:t>
    </dgm:pt>
    <dgm:pt modelId="{A72819F2-8A24-45F7-BB97-DD091280F4EC}" type="sibTrans" cxnId="{AA00F417-0C50-4359-958C-330871675DAE}">
      <dgm:prSet/>
      <dgm:spPr/>
      <dgm:t>
        <a:bodyPr/>
        <a:lstStyle/>
        <a:p>
          <a:endParaRPr lang="en-US"/>
        </a:p>
      </dgm:t>
    </dgm:pt>
    <dgm:pt modelId="{FD69F440-78FC-45C4-8957-EF187A882A7B}">
      <dgm:prSet phldrT="[Text]" custT="1"/>
      <dgm:spPr/>
      <dgm:t>
        <a:bodyPr/>
        <a:lstStyle/>
        <a:p>
          <a:r>
            <a:rPr lang="en-US" sz="2400" b="1" dirty="0">
              <a:ln>
                <a:solidFill>
                  <a:schemeClr val="bg1"/>
                </a:solidFill>
              </a:ln>
              <a:solidFill>
                <a:schemeClr val="tx1">
                  <a:lumMod val="50000"/>
                </a:schemeClr>
              </a:solidFill>
              <a:latin typeface="Century" panose="02040604050505020304" pitchFamily="18" charset="0"/>
            </a:rPr>
            <a:t>Medical</a:t>
          </a:r>
        </a:p>
        <a:p>
          <a:r>
            <a:rPr lang="en-US" sz="2400" b="1" dirty="0">
              <a:ln w="6350">
                <a:solidFill>
                  <a:schemeClr val="bg1"/>
                </a:solidFill>
              </a:ln>
              <a:solidFill>
                <a:schemeClr val="tx1">
                  <a:lumMod val="50000"/>
                </a:schemeClr>
              </a:solidFill>
              <a:latin typeface="Century" panose="02040604050505020304" pitchFamily="18" charset="0"/>
            </a:rPr>
            <a:t>Records</a:t>
          </a:r>
        </a:p>
      </dgm:t>
    </dgm:pt>
    <dgm:pt modelId="{3592A4A8-63F7-43D4-82CB-8231115349C8}" type="parTrans" cxnId="{FC393F79-75FC-418D-890C-E3E3520C1052}">
      <dgm:prSet/>
      <dgm:spPr/>
      <dgm:t>
        <a:bodyPr/>
        <a:lstStyle/>
        <a:p>
          <a:endParaRPr lang="en-US"/>
        </a:p>
      </dgm:t>
    </dgm:pt>
    <dgm:pt modelId="{D36C1872-550C-4CEE-AD14-452DDDFD3675}" type="sibTrans" cxnId="{FC393F79-75FC-418D-890C-E3E3520C1052}">
      <dgm:prSet/>
      <dgm:spPr/>
      <dgm:t>
        <a:bodyPr/>
        <a:lstStyle/>
        <a:p>
          <a:endParaRPr lang="en-US"/>
        </a:p>
      </dgm:t>
    </dgm:pt>
    <dgm:pt modelId="{D25DC38D-5C37-41CA-84C9-B9596870B736}" type="pres">
      <dgm:prSet presAssocID="{0978E9C4-0DAB-4C28-A7FE-C66BD24CC3BE}" presName="compositeShape" presStyleCnt="0">
        <dgm:presLayoutVars>
          <dgm:chMax val="2"/>
          <dgm:dir/>
          <dgm:resizeHandles val="exact"/>
        </dgm:presLayoutVars>
      </dgm:prSet>
      <dgm:spPr/>
      <dgm:t>
        <a:bodyPr/>
        <a:lstStyle/>
        <a:p>
          <a:endParaRPr lang="en-US"/>
        </a:p>
      </dgm:t>
    </dgm:pt>
    <dgm:pt modelId="{930B920E-4A02-4221-A7E1-664C93B46B77}" type="pres">
      <dgm:prSet presAssocID="{0978E9C4-0DAB-4C28-A7FE-C66BD24CC3BE}" presName="ribbon" presStyleLbl="node1" presStyleIdx="0" presStyleCnt="1" custLinFactNeighborX="20358" custLinFactNeighborY="-20734"/>
      <dgm:spPr>
        <a:solidFill>
          <a:srgbClr val="E5EA16"/>
        </a:solidFill>
      </dgm:spPr>
    </dgm:pt>
    <dgm:pt modelId="{BB18EC09-F3DD-42CF-963C-08C866DCC734}" type="pres">
      <dgm:prSet presAssocID="{0978E9C4-0DAB-4C28-A7FE-C66BD24CC3BE}" presName="leftArrowText" presStyleLbl="node1" presStyleIdx="0" presStyleCnt="1" custScaleX="144019" custLinFactNeighborX="-977" custLinFactNeighborY="10203">
        <dgm:presLayoutVars>
          <dgm:chMax val="0"/>
          <dgm:bulletEnabled val="1"/>
        </dgm:presLayoutVars>
      </dgm:prSet>
      <dgm:spPr/>
      <dgm:t>
        <a:bodyPr/>
        <a:lstStyle/>
        <a:p>
          <a:endParaRPr lang="en-US"/>
        </a:p>
      </dgm:t>
    </dgm:pt>
    <dgm:pt modelId="{C65A8029-A96C-4556-957F-361CFD4E80D6}" type="pres">
      <dgm:prSet presAssocID="{0978E9C4-0DAB-4C28-A7FE-C66BD24CC3BE}" presName="rightArrowText" presStyleLbl="node1" presStyleIdx="0" presStyleCnt="1">
        <dgm:presLayoutVars>
          <dgm:chMax val="0"/>
          <dgm:bulletEnabled val="1"/>
        </dgm:presLayoutVars>
      </dgm:prSet>
      <dgm:spPr/>
      <dgm:t>
        <a:bodyPr/>
        <a:lstStyle/>
        <a:p>
          <a:endParaRPr lang="en-US"/>
        </a:p>
      </dgm:t>
    </dgm:pt>
  </dgm:ptLst>
  <dgm:cxnLst>
    <dgm:cxn modelId="{AA00F417-0C50-4359-958C-330871675DAE}" srcId="{0978E9C4-0DAB-4C28-A7FE-C66BD24CC3BE}" destId="{3E78668B-CA54-4069-9F2F-CE51911041DB}" srcOrd="0" destOrd="0" parTransId="{77F686A3-0F79-4881-948E-0816591F0A60}" sibTransId="{A72819F2-8A24-45F7-BB97-DD091280F4EC}"/>
    <dgm:cxn modelId="{B21605E4-7F1C-4B6C-ACDF-381CD57037DF}" type="presOf" srcId="{FD69F440-78FC-45C4-8957-EF187A882A7B}" destId="{C65A8029-A96C-4556-957F-361CFD4E80D6}" srcOrd="0" destOrd="0" presId="urn:microsoft.com/office/officeart/2005/8/layout/arrow6"/>
    <dgm:cxn modelId="{12C0D254-CA13-4B4D-A8C9-D251FDFC7C83}" type="presOf" srcId="{3E78668B-CA54-4069-9F2F-CE51911041DB}" destId="{BB18EC09-F3DD-42CF-963C-08C866DCC734}" srcOrd="0" destOrd="0" presId="urn:microsoft.com/office/officeart/2005/8/layout/arrow6"/>
    <dgm:cxn modelId="{33CE685B-1D9E-489B-A896-F5BA9F731C83}" type="presOf" srcId="{0978E9C4-0DAB-4C28-A7FE-C66BD24CC3BE}" destId="{D25DC38D-5C37-41CA-84C9-B9596870B736}" srcOrd="0" destOrd="0" presId="urn:microsoft.com/office/officeart/2005/8/layout/arrow6"/>
    <dgm:cxn modelId="{FC393F79-75FC-418D-890C-E3E3520C1052}" srcId="{0978E9C4-0DAB-4C28-A7FE-C66BD24CC3BE}" destId="{FD69F440-78FC-45C4-8957-EF187A882A7B}" srcOrd="1" destOrd="0" parTransId="{3592A4A8-63F7-43D4-82CB-8231115349C8}" sibTransId="{D36C1872-550C-4CEE-AD14-452DDDFD3675}"/>
    <dgm:cxn modelId="{1B8099D8-8FBB-49E1-A4A6-2E26D4749276}" type="presParOf" srcId="{D25DC38D-5C37-41CA-84C9-B9596870B736}" destId="{930B920E-4A02-4221-A7E1-664C93B46B77}" srcOrd="0" destOrd="0" presId="urn:microsoft.com/office/officeart/2005/8/layout/arrow6"/>
    <dgm:cxn modelId="{506880EA-F73C-4022-A203-4013B2CE79E6}" type="presParOf" srcId="{D25DC38D-5C37-41CA-84C9-B9596870B736}" destId="{BB18EC09-F3DD-42CF-963C-08C866DCC734}" srcOrd="1" destOrd="0" presId="urn:microsoft.com/office/officeart/2005/8/layout/arrow6"/>
    <dgm:cxn modelId="{1EC207DC-6153-400A-9B3F-ABB0A4B24D2A}" type="presParOf" srcId="{D25DC38D-5C37-41CA-84C9-B9596870B736}" destId="{C65A8029-A96C-4556-957F-361CFD4E80D6}" srcOrd="2" destOrd="0" presId="urn:microsoft.com/office/officeart/2005/8/layout/arrow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B920E-4A02-4221-A7E1-664C93B46B77}">
      <dsp:nvSpPr>
        <dsp:cNvPr id="0" name=""/>
        <dsp:cNvSpPr/>
      </dsp:nvSpPr>
      <dsp:spPr>
        <a:xfrm>
          <a:off x="45619" y="0"/>
          <a:ext cx="3992980" cy="1597192"/>
        </a:xfrm>
        <a:prstGeom prst="leftRightRibbon">
          <a:avLst/>
        </a:prstGeom>
        <a:solidFill>
          <a:srgbClr val="E5EA1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B18EC09-F3DD-42CF-963C-08C866DCC734}">
      <dsp:nvSpPr>
        <dsp:cNvPr id="0" name=""/>
        <dsp:cNvSpPr/>
      </dsp:nvSpPr>
      <dsp:spPr>
        <a:xfrm>
          <a:off x="199078" y="359359"/>
          <a:ext cx="1897714" cy="782624"/>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b="1" kern="1200" dirty="0">
              <a:ln w="6350">
                <a:solidFill>
                  <a:schemeClr val="bg1"/>
                </a:solidFill>
              </a:ln>
              <a:solidFill>
                <a:schemeClr val="tx1">
                  <a:lumMod val="50000"/>
                </a:schemeClr>
              </a:solidFill>
              <a:latin typeface="Century" panose="02040604050505020304" pitchFamily="18" charset="0"/>
            </a:rPr>
            <a:t>Performance Measures</a:t>
          </a:r>
        </a:p>
      </dsp:txBody>
      <dsp:txXfrm>
        <a:off x="199078" y="359359"/>
        <a:ext cx="1897714" cy="782624"/>
      </dsp:txXfrm>
    </dsp:sp>
    <dsp:sp modelId="{C65A8029-A96C-4556-957F-361CFD4E80D6}">
      <dsp:nvSpPr>
        <dsp:cNvPr id="0" name=""/>
        <dsp:cNvSpPr/>
      </dsp:nvSpPr>
      <dsp:spPr>
        <a:xfrm>
          <a:off x="2019300" y="535059"/>
          <a:ext cx="1557262" cy="782624"/>
        </a:xfrm>
        <a:prstGeom prst="rect">
          <a:avLst/>
        </a:prstGeom>
        <a:noFill/>
        <a:ln w="19050" cap="flat" cmpd="sng" algn="ctr">
          <a:noFill/>
          <a:prstDash val="solid"/>
          <a:miter lim="800000"/>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85344" rIns="0" bIns="91440" numCol="1" spcCol="1270" anchor="ctr" anchorCtr="0">
          <a:noAutofit/>
        </a:bodyPr>
        <a:lstStyle/>
        <a:p>
          <a:pPr lvl="0" algn="ctr" defTabSz="1066800">
            <a:lnSpc>
              <a:spcPct val="90000"/>
            </a:lnSpc>
            <a:spcBef>
              <a:spcPct val="0"/>
            </a:spcBef>
            <a:spcAft>
              <a:spcPct val="35000"/>
            </a:spcAft>
          </a:pPr>
          <a:r>
            <a:rPr lang="en-US" sz="2400" b="1" kern="1200" dirty="0">
              <a:ln>
                <a:solidFill>
                  <a:schemeClr val="bg1"/>
                </a:solidFill>
              </a:ln>
              <a:solidFill>
                <a:schemeClr val="tx1">
                  <a:lumMod val="50000"/>
                </a:schemeClr>
              </a:solidFill>
              <a:latin typeface="Century" panose="02040604050505020304" pitchFamily="18" charset="0"/>
            </a:rPr>
            <a:t>Medical</a:t>
          </a:r>
        </a:p>
        <a:p>
          <a:pPr lvl="0" algn="ctr" defTabSz="1066800">
            <a:lnSpc>
              <a:spcPct val="90000"/>
            </a:lnSpc>
            <a:spcBef>
              <a:spcPct val="0"/>
            </a:spcBef>
            <a:spcAft>
              <a:spcPct val="35000"/>
            </a:spcAft>
          </a:pPr>
          <a:r>
            <a:rPr lang="en-US" sz="2400" b="1" kern="1200" dirty="0">
              <a:ln w="6350">
                <a:solidFill>
                  <a:schemeClr val="bg1"/>
                </a:solidFill>
              </a:ln>
              <a:solidFill>
                <a:schemeClr val="tx1">
                  <a:lumMod val="50000"/>
                </a:schemeClr>
              </a:solidFill>
              <a:latin typeface="Century" panose="02040604050505020304" pitchFamily="18" charset="0"/>
            </a:rPr>
            <a:t>Records</a:t>
          </a:r>
        </a:p>
      </dsp:txBody>
      <dsp:txXfrm>
        <a:off x="2019300" y="535059"/>
        <a:ext cx="1557262" cy="78262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6E3FA-9FB7-4D48-A93F-C8950ED7E9F7}" type="datetimeFigureOut">
              <a:rPr lang="en-US" smtClean="0"/>
              <a:t>10/17/17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73ECE-F56D-4874-A2ED-E9CF2FE2C4E7}" type="slidenum">
              <a:rPr lang="en-US" smtClean="0"/>
              <a:t>‹#›</a:t>
            </a:fld>
            <a:endParaRPr lang="en-US"/>
          </a:p>
        </p:txBody>
      </p:sp>
    </p:spTree>
    <p:extLst>
      <p:ext uri="{BB962C8B-B14F-4D97-AF65-F5344CB8AC3E}">
        <p14:creationId xmlns:p14="http://schemas.microsoft.com/office/powerpoint/2010/main" val="3455620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D62D3-BB65-47B7-B482-3500296D899C}" type="slidenum">
              <a:rPr kumimoji="0" lang="en-US"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9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422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405082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5500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1584088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225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341004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1692357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351609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 no images">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13"/>
          <p:cNvSpPr>
            <a:spLocks noGrp="1"/>
          </p:cNvSpPr>
          <p:nvPr>
            <p:ph type="body" sz="quarter" idx="10" hasCustomPrompt="1"/>
          </p:nvPr>
        </p:nvSpPr>
        <p:spPr>
          <a:xfrm>
            <a:off x="769939" y="4919253"/>
            <a:ext cx="7397751" cy="417164"/>
          </a:xfrm>
          <a:prstGeom prst="rect">
            <a:avLst/>
          </a:prstGeom>
        </p:spPr>
        <p:txBody>
          <a:bodyPr/>
          <a:lstStyle>
            <a:lvl1pPr marL="0" indent="0">
              <a:buNone/>
              <a:defRPr sz="1650" baseline="0">
                <a:solidFill>
                  <a:srgbClr val="FFFFFF"/>
                </a:solidFill>
                <a:latin typeface="Arial" pitchFamily="34" charset="0"/>
                <a:cs typeface="Arial" pitchFamily="34" charset="0"/>
              </a:defRPr>
            </a:lvl1pPr>
          </a:lstStyle>
          <a:p>
            <a:pPr lvl="0"/>
            <a:r>
              <a:rPr lang="en-US" dirty="0"/>
              <a:t>Presenter Name</a:t>
            </a:r>
          </a:p>
        </p:txBody>
      </p:sp>
      <p:sp>
        <p:nvSpPr>
          <p:cNvPr id="11" name="Text Placeholder 13"/>
          <p:cNvSpPr>
            <a:spLocks noGrp="1"/>
          </p:cNvSpPr>
          <p:nvPr>
            <p:ph type="body" sz="quarter" idx="12" hasCustomPrompt="1"/>
          </p:nvPr>
        </p:nvSpPr>
        <p:spPr>
          <a:xfrm>
            <a:off x="769939" y="5449521"/>
            <a:ext cx="7397751" cy="287257"/>
          </a:xfrm>
          <a:prstGeom prst="rect">
            <a:avLst/>
          </a:prstGeom>
        </p:spPr>
        <p:txBody>
          <a:bodyPr>
            <a:noAutofit/>
          </a:bodyPr>
          <a:lstStyle>
            <a:lvl1pPr marL="0" indent="0">
              <a:buNone/>
              <a:defRPr sz="1200" i="1" baseline="0">
                <a:solidFill>
                  <a:srgbClr val="FFFFFF"/>
                </a:solidFill>
                <a:latin typeface="Arial" pitchFamily="34" charset="0"/>
                <a:cs typeface="Arial" pitchFamily="34" charset="0"/>
              </a:defRPr>
            </a:lvl1pPr>
          </a:lstStyle>
          <a:p>
            <a:pPr lvl="0"/>
            <a:r>
              <a:rPr lang="en-US" dirty="0"/>
              <a:t>Presenter Title</a:t>
            </a:r>
          </a:p>
        </p:txBody>
      </p:sp>
      <p:sp>
        <p:nvSpPr>
          <p:cNvPr id="9" name="Text Placeholder 13"/>
          <p:cNvSpPr>
            <a:spLocks noGrp="1"/>
          </p:cNvSpPr>
          <p:nvPr>
            <p:ph type="body" sz="quarter" idx="13" hasCustomPrompt="1"/>
          </p:nvPr>
        </p:nvSpPr>
        <p:spPr>
          <a:xfrm>
            <a:off x="769939" y="5872156"/>
            <a:ext cx="7397751" cy="287257"/>
          </a:xfrm>
          <a:prstGeom prst="rect">
            <a:avLst/>
          </a:prstGeom>
        </p:spPr>
        <p:txBody>
          <a:bodyPr>
            <a:normAutofit/>
          </a:bodyPr>
          <a:lstStyle>
            <a:lvl1pPr marL="0" indent="0">
              <a:buNone/>
              <a:defRPr sz="1050" i="0" baseline="0">
                <a:solidFill>
                  <a:schemeClr val="bg1"/>
                </a:solidFill>
                <a:latin typeface="Arial" pitchFamily="34" charset="0"/>
                <a:cs typeface="Arial" pitchFamily="34" charset="0"/>
              </a:defRPr>
            </a:lvl1pPr>
          </a:lstStyle>
          <a:p>
            <a:pPr lvl="0"/>
            <a:fld id="{B00CC99A-1AEC-4AAA-92D0-EFFF73746BF4}" type="datetime4">
              <a:rPr lang="en-US" smtClean="0"/>
              <a:t>November 2, 2016</a:t>
            </a:fld>
            <a:endParaRPr lang="en-US" dirty="0"/>
          </a:p>
        </p:txBody>
      </p:sp>
      <p:sp>
        <p:nvSpPr>
          <p:cNvPr id="13" name="Rectangle 7"/>
          <p:cNvSpPr>
            <a:spLocks/>
          </p:cNvSpPr>
          <p:nvPr/>
        </p:nvSpPr>
        <p:spPr bwMode="auto">
          <a:xfrm>
            <a:off x="2" y="2316255"/>
            <a:ext cx="12191997" cy="2365632"/>
          </a:xfrm>
          <a:prstGeom prst="rect">
            <a:avLst/>
          </a:prstGeom>
          <a:solidFill>
            <a:schemeClr val="bg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32706" tIns="16353" rIns="32706" bIns="16353" anchor="ctr"/>
          <a:lstStyle/>
          <a:p>
            <a:pPr algn="ctr" defTabSz="161925"/>
            <a:endParaRPr lang="en-US" sz="1350" dirty="0">
              <a:solidFill>
                <a:srgbClr val="FFFFFF"/>
              </a:solidFill>
              <a:latin typeface="Franklin Gothic Book" pitchFamily="34" charset="0"/>
            </a:endParaRPr>
          </a:p>
        </p:txBody>
      </p:sp>
      <p:sp>
        <p:nvSpPr>
          <p:cNvPr id="15" name="Title 3"/>
          <p:cNvSpPr>
            <a:spLocks noGrp="1"/>
          </p:cNvSpPr>
          <p:nvPr>
            <p:ph type="title"/>
          </p:nvPr>
        </p:nvSpPr>
        <p:spPr>
          <a:xfrm>
            <a:off x="769937" y="2449519"/>
            <a:ext cx="6857587" cy="2135183"/>
          </a:xfrm>
          <a:prstGeom prst="rect">
            <a:avLst/>
          </a:prstGeom>
        </p:spPr>
        <p:txBody>
          <a:bodyPr/>
          <a:lstStyle>
            <a:lvl1pPr>
              <a:lnSpc>
                <a:spcPct val="90000"/>
              </a:lnSpc>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4160469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lue divider">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939801" y="1333500"/>
            <a:ext cx="10350500" cy="3873500"/>
          </a:xfrm>
          <a:prstGeom prst="rect">
            <a:avLst/>
          </a:prstGeom>
          <a:solidFill>
            <a:schemeClr val="bg1"/>
          </a:solidFill>
          <a:ln>
            <a:noFill/>
          </a:ln>
          <a:effectLst>
            <a:outerShdw blurRad="101600" dist="381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dirty="0">
              <a:solidFill>
                <a:srgbClr val="FFFFFF"/>
              </a:solidFill>
            </a:endParaRPr>
          </a:p>
        </p:txBody>
      </p:sp>
      <p:sp>
        <p:nvSpPr>
          <p:cNvPr id="8" name="Title 3"/>
          <p:cNvSpPr>
            <a:spLocks noGrp="1"/>
          </p:cNvSpPr>
          <p:nvPr>
            <p:ph type="title" hasCustomPrompt="1"/>
          </p:nvPr>
        </p:nvSpPr>
        <p:spPr>
          <a:xfrm>
            <a:off x="1219201" y="1612900"/>
            <a:ext cx="9770956" cy="3327400"/>
          </a:xfrm>
          <a:prstGeom prst="rect">
            <a:avLst/>
          </a:prstGeom>
        </p:spPr>
        <p:txBody>
          <a:bodyPr/>
          <a:lstStyle>
            <a:lvl1pPr algn="ctr">
              <a:defRPr>
                <a:solidFill>
                  <a:srgbClr val="555D67"/>
                </a:solidFill>
              </a:defRPr>
            </a:lvl1pPr>
          </a:lstStyle>
          <a:p>
            <a:r>
              <a:rPr lang="en-US" dirty="0"/>
              <a:t>Click to edit text</a:t>
            </a:r>
          </a:p>
        </p:txBody>
      </p:sp>
    </p:spTree>
    <p:extLst>
      <p:ext uri="{BB962C8B-B14F-4D97-AF65-F5344CB8AC3E}">
        <p14:creationId xmlns:p14="http://schemas.microsoft.com/office/powerpoint/2010/main" val="350951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939801" y="1333500"/>
            <a:ext cx="10350500" cy="3873500"/>
          </a:xfrm>
          <a:prstGeom prst="rect">
            <a:avLst/>
          </a:prstGeom>
          <a:solidFill>
            <a:schemeClr val="bg1"/>
          </a:solidFill>
          <a:ln>
            <a:noFill/>
          </a:ln>
          <a:effectLst>
            <a:outerShdw blurRad="101600" dist="381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dirty="0">
              <a:solidFill>
                <a:srgbClr val="FFFFFF"/>
              </a:solidFill>
            </a:endParaRPr>
          </a:p>
        </p:txBody>
      </p:sp>
      <p:sp>
        <p:nvSpPr>
          <p:cNvPr id="5" name="Title 3"/>
          <p:cNvSpPr>
            <a:spLocks noGrp="1"/>
          </p:cNvSpPr>
          <p:nvPr>
            <p:ph type="title" hasCustomPrompt="1"/>
          </p:nvPr>
        </p:nvSpPr>
        <p:spPr>
          <a:xfrm>
            <a:off x="1219201" y="1612900"/>
            <a:ext cx="9770956" cy="3327400"/>
          </a:xfrm>
          <a:prstGeom prst="rect">
            <a:avLst/>
          </a:prstGeom>
        </p:spPr>
        <p:txBody>
          <a:bodyPr/>
          <a:lstStyle>
            <a:lvl1pPr algn="ctr">
              <a:defRPr>
                <a:solidFill>
                  <a:srgbClr val="555D67"/>
                </a:solidFill>
              </a:defRPr>
            </a:lvl1pPr>
          </a:lstStyle>
          <a:p>
            <a:r>
              <a:rPr lang="en-US" dirty="0"/>
              <a:t>Click to edit text</a:t>
            </a:r>
          </a:p>
        </p:txBody>
      </p:sp>
    </p:spTree>
    <p:extLst>
      <p:ext uri="{BB962C8B-B14F-4D97-AF65-F5344CB8AC3E}">
        <p14:creationId xmlns:p14="http://schemas.microsoft.com/office/powerpoint/2010/main" val="4326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301472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3"/>
          <p:cNvSpPr>
            <a:spLocks noGrp="1"/>
          </p:cNvSpPr>
          <p:nvPr>
            <p:ph type="title"/>
          </p:nvPr>
        </p:nvSpPr>
        <p:spPr>
          <a:xfrm>
            <a:off x="1219201" y="1612900"/>
            <a:ext cx="9770956" cy="3327400"/>
          </a:xfrm>
          <a:prstGeom prst="rect">
            <a:avLst/>
          </a:prstGeom>
        </p:spPr>
        <p:txBody>
          <a:bodyPr anchor="t">
            <a:normAutofit/>
          </a:bodyPr>
          <a:lstStyle>
            <a:lvl1pPr algn="l">
              <a:defRPr sz="40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97412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1219201" y="1612900"/>
            <a:ext cx="9770956" cy="3327400"/>
          </a:xfrm>
          <a:prstGeom prst="rect">
            <a:avLst/>
          </a:prstGeom>
        </p:spPr>
        <p:txBody>
          <a:bodyPr anchor="t">
            <a:normAutofit/>
          </a:bodyPr>
          <a:lstStyle>
            <a:lvl1pPr algn="l">
              <a:defRPr sz="40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28233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7767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rimar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2"/>
          <p:cNvSpPr>
            <a:spLocks noGrp="1"/>
          </p:cNvSpPr>
          <p:nvPr>
            <p:ph idx="1"/>
          </p:nvPr>
        </p:nvSpPr>
        <p:spPr>
          <a:xfrm>
            <a:off x="420945" y="1280161"/>
            <a:ext cx="10515600" cy="4528969"/>
          </a:xfrm>
          <a:prstGeom prst="rect">
            <a:avLst/>
          </a:prstGeom>
        </p:spPr>
        <p:txBody>
          <a:bodyPr vert="horz" lIns="91440" tIns="45720" rIns="91440" bIns="45720" rtlCol="0">
            <a:normAutofit/>
          </a:bodyPr>
          <a:lstStyle>
            <a:lvl5pPr marL="15430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197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noChangeAspect="1"/>
          </p:cNvSpPr>
          <p:nvPr>
            <p:ph type="body" sz="quarter" idx="12"/>
          </p:nvPr>
        </p:nvSpPr>
        <p:spPr>
          <a:xfrm>
            <a:off x="420945" y="1280160"/>
            <a:ext cx="10514787" cy="4331746"/>
          </a:xfrm>
        </p:spPr>
        <p:txBody>
          <a:bodyPr anchor="ctr" anchorCtr="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2321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2"/>
          <p:cNvSpPr>
            <a:spLocks noGrp="1"/>
          </p:cNvSpPr>
          <p:nvPr>
            <p:ph type="body" idx="1"/>
          </p:nvPr>
        </p:nvSpPr>
        <p:spPr>
          <a:xfrm>
            <a:off x="420946" y="1280160"/>
            <a:ext cx="4786055" cy="823912"/>
          </a:xfrm>
        </p:spPr>
        <p:txBody>
          <a:bodyPr anchor="t" anchorCtr="0">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Text Placeholder 4"/>
          <p:cNvSpPr>
            <a:spLocks noGrp="1"/>
          </p:cNvSpPr>
          <p:nvPr>
            <p:ph type="body" sz="quarter" idx="3"/>
          </p:nvPr>
        </p:nvSpPr>
        <p:spPr>
          <a:xfrm>
            <a:off x="5666492" y="1280160"/>
            <a:ext cx="5320139" cy="823912"/>
          </a:xfrm>
        </p:spPr>
        <p:txBody>
          <a:bodyPr anchor="t" anchorCtr="0">
            <a:no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11"/>
          <p:cNvSpPr>
            <a:spLocks noGrp="1"/>
          </p:cNvSpPr>
          <p:nvPr>
            <p:ph sz="quarter" idx="12"/>
          </p:nvPr>
        </p:nvSpPr>
        <p:spPr>
          <a:xfrm>
            <a:off x="406766" y="2194563"/>
            <a:ext cx="4787535" cy="3883511"/>
          </a:xfrm>
        </p:spPr>
        <p:txBody>
          <a:bodyPr/>
          <a:lstStyle>
            <a:lvl1pPr>
              <a:defRPr sz="1800"/>
            </a:lvl1pPr>
            <a:lvl2pPr>
              <a:defRPr sz="165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p:cNvSpPr>
            <a:spLocks noGrp="1"/>
          </p:cNvSpPr>
          <p:nvPr>
            <p:ph sz="quarter" idx="13"/>
          </p:nvPr>
        </p:nvSpPr>
        <p:spPr>
          <a:xfrm>
            <a:off x="5664201" y="2194563"/>
            <a:ext cx="5296243" cy="3883511"/>
          </a:xfrm>
        </p:spPr>
        <p:txBody>
          <a:bodyPr/>
          <a:lstStyle>
            <a:lvl1pPr>
              <a:defRPr sz="1800"/>
            </a:lvl1pPr>
            <a:lvl2pPr>
              <a:defRPr sz="165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7639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420948" y="1280160"/>
            <a:ext cx="4779433" cy="4788946"/>
          </a:xfrm>
        </p:spPr>
        <p:txBody>
          <a:bodyPr/>
          <a:lstStyle>
            <a:lvl1pPr marL="0" indent="0">
              <a:buNone/>
              <a:defRPr/>
            </a:lvl1pPr>
          </a:lstStyle>
          <a:p>
            <a:r>
              <a:rPr lang="en-US"/>
              <a:t>Click icon to add picture</a:t>
            </a:r>
            <a:endParaRPr lang="en-US" dirty="0"/>
          </a:p>
        </p:txBody>
      </p:sp>
      <p:sp>
        <p:nvSpPr>
          <p:cNvPr id="8" name="Content Placeholder 7"/>
          <p:cNvSpPr>
            <a:spLocks noGrp="1"/>
          </p:cNvSpPr>
          <p:nvPr>
            <p:ph sz="quarter" idx="13"/>
          </p:nvPr>
        </p:nvSpPr>
        <p:spPr>
          <a:xfrm>
            <a:off x="5666806" y="1280160"/>
            <a:ext cx="5268925" cy="4788946"/>
          </a:xfrm>
        </p:spPr>
        <p:txBody>
          <a:bodyPr/>
          <a:lstStyle>
            <a:lvl1pPr>
              <a:defRPr sz="1800"/>
            </a:lvl1pPr>
            <a:lvl2pPr>
              <a:defRPr sz="165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3299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420523" y="1280160"/>
            <a:ext cx="5255683" cy="2332616"/>
          </a:xfrm>
        </p:spPr>
        <p:txBody>
          <a:bodyPr/>
          <a:lstStyle>
            <a:lvl1pPr marL="0" indent="0">
              <a:buNone/>
              <a:defRPr/>
            </a:lvl1pPr>
          </a:lstStyle>
          <a:p>
            <a:r>
              <a:rPr lang="en-US"/>
              <a:t>Click icon to add picture</a:t>
            </a:r>
            <a:endParaRPr lang="en-US" dirty="0"/>
          </a:p>
        </p:txBody>
      </p:sp>
      <p:sp>
        <p:nvSpPr>
          <p:cNvPr id="9" name="Content Placeholder 8"/>
          <p:cNvSpPr>
            <a:spLocks noGrp="1"/>
          </p:cNvSpPr>
          <p:nvPr>
            <p:ph sz="quarter" idx="14"/>
          </p:nvPr>
        </p:nvSpPr>
        <p:spPr>
          <a:xfrm>
            <a:off x="6089402" y="1279528"/>
            <a:ext cx="4883399" cy="4772025"/>
          </a:xfrm>
        </p:spPr>
        <p:txBody>
          <a:bodyPr/>
          <a:lstStyle>
            <a:lvl1pPr>
              <a:defRPr sz="1800"/>
            </a:lvl1pPr>
            <a:lvl2pPr>
              <a:defRPr sz="1650"/>
            </a:lvl2pPr>
            <a:lvl3pPr>
              <a:defRPr sz="1500"/>
            </a:lvl3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5"/>
          <p:cNvSpPr>
            <a:spLocks noGrp="1"/>
          </p:cNvSpPr>
          <p:nvPr>
            <p:ph type="pic" sz="quarter" idx="15"/>
          </p:nvPr>
        </p:nvSpPr>
        <p:spPr>
          <a:xfrm>
            <a:off x="420523" y="3718934"/>
            <a:ext cx="5255683" cy="233261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126876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TextBox 4"/>
          <p:cNvSpPr txBox="1"/>
          <p:nvPr/>
        </p:nvSpPr>
        <p:spPr>
          <a:xfrm>
            <a:off x="40317" y="6544929"/>
            <a:ext cx="420460" cy="230832"/>
          </a:xfrm>
          <a:prstGeom prst="rect">
            <a:avLst/>
          </a:prstGeom>
          <a:noFill/>
        </p:spPr>
        <p:txBody>
          <a:bodyPr wrap="square" rtlCol="0">
            <a:spAutoFit/>
          </a:bodyPr>
          <a:lstStyle/>
          <a:p>
            <a:fld id="{39B9A8E6-500A-494F-8511-CB834C088D51}" type="slidenum">
              <a:rPr lang="en-US" sz="900">
                <a:solidFill>
                  <a:srgbClr val="FFFFFF">
                    <a:lumMod val="75000"/>
                  </a:srgbClr>
                </a:solidFill>
              </a:rPr>
              <a:pPr/>
              <a:t>‹#›</a:t>
            </a:fld>
            <a:endParaRPr lang="en-US" sz="900" dirty="0">
              <a:solidFill>
                <a:srgbClr val="FFFFFF">
                  <a:lumMod val="75000"/>
                </a:srgbClr>
              </a:solidFill>
            </a:endParaRPr>
          </a:p>
        </p:txBody>
      </p:sp>
    </p:spTree>
    <p:extLst>
      <p:ext uri="{BB962C8B-B14F-4D97-AF65-F5344CB8AC3E}">
        <p14:creationId xmlns:p14="http://schemas.microsoft.com/office/powerpoint/2010/main" val="2548244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CFD92092-592B-4B5D-9E2B-06D0162E82E5}" type="datetimeFigureOut">
              <a:rPr lang="en-US">
                <a:solidFill>
                  <a:srgbClr val="393D41"/>
                </a:solidFill>
              </a:rPr>
              <a:pPr>
                <a:defRPr/>
              </a:pPr>
              <a:t>10/17/17</a:t>
            </a:fld>
            <a:endParaRPr lang="en-US">
              <a:solidFill>
                <a:srgbClr val="393D41"/>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solidFill>
                <a:srgbClr val="393D41"/>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74CA1C82-4994-4C04-A7EA-07B52A6E82A1}" type="slidenum">
              <a:rPr lang="en-US">
                <a:solidFill>
                  <a:srgbClr val="393D41"/>
                </a:solidFill>
              </a:rPr>
              <a:pPr>
                <a:defRPr/>
              </a:pPr>
              <a:t>‹#›</a:t>
            </a:fld>
            <a:endParaRPr lang="en-US">
              <a:solidFill>
                <a:srgbClr val="393D41"/>
              </a:solidFill>
            </a:endParaRPr>
          </a:p>
        </p:txBody>
      </p:sp>
    </p:spTree>
    <p:extLst>
      <p:ext uri="{BB962C8B-B14F-4D97-AF65-F5344CB8AC3E}">
        <p14:creationId xmlns:p14="http://schemas.microsoft.com/office/powerpoint/2010/main" val="363688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C3E4DC-005E-4007-8977-C3FA8EBF9F02}" type="datetimeFigureOut">
              <a:rPr lang="en-US" smtClean="0"/>
              <a:t>10/17/17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1274503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Large graphic">
    <p:spTree>
      <p:nvGrpSpPr>
        <p:cNvPr id="1" name=""/>
        <p:cNvGrpSpPr/>
        <p:nvPr/>
      </p:nvGrpSpPr>
      <p:grpSpPr>
        <a:xfrm>
          <a:off x="0" y="0"/>
          <a:ext cx="0" cy="0"/>
          <a:chOff x="0" y="0"/>
          <a:chExt cx="0" cy="0"/>
        </a:xfrm>
      </p:grpSpPr>
      <p:sp>
        <p:nvSpPr>
          <p:cNvPr id="3" name="TextBox 2"/>
          <p:cNvSpPr txBox="1"/>
          <p:nvPr userDrawn="1"/>
        </p:nvSpPr>
        <p:spPr>
          <a:xfrm>
            <a:off x="90671" y="6515559"/>
            <a:ext cx="561653" cy="204351"/>
          </a:xfrm>
          <a:prstGeom prst="rect">
            <a:avLst/>
          </a:prstGeom>
          <a:noFill/>
        </p:spPr>
        <p:txBody>
          <a:bodyPr wrap="square" rtlCol="0">
            <a:spAutoFit/>
          </a:bodyPr>
          <a:lstStyle/>
          <a:p>
            <a:pPr defTabSz="665665"/>
            <a:fld id="{F881FCEE-8B8D-471D-B2CD-8B20A04D8A95}" type="slidenum">
              <a:rPr lang="en-US" sz="728">
                <a:solidFill>
                  <a:srgbClr val="B4B8BD">
                    <a:lumMod val="75000"/>
                  </a:srgbClr>
                </a:solidFill>
              </a:rPr>
              <a:pPr defTabSz="665665"/>
              <a:t>‹#›</a:t>
            </a:fld>
            <a:endParaRPr lang="en-US" sz="728" dirty="0">
              <a:solidFill>
                <a:srgbClr val="B4B8BD">
                  <a:lumMod val="75000"/>
                </a:srgbClr>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2667" y="6122113"/>
            <a:ext cx="2328672" cy="551826"/>
          </a:xfrm>
          <a:prstGeom prst="rect">
            <a:avLst/>
          </a:prstGeom>
        </p:spPr>
      </p:pic>
    </p:spTree>
    <p:extLst>
      <p:ext uri="{BB962C8B-B14F-4D97-AF65-F5344CB8AC3E}">
        <p14:creationId xmlns:p14="http://schemas.microsoft.com/office/powerpoint/2010/main" val="239490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C3E4DC-005E-4007-8977-C3FA8EBF9F02}"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309366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C3E4DC-005E-4007-8977-C3FA8EBF9F02}" type="datetimeFigureOut">
              <a:rPr lang="en-US" smtClean="0"/>
              <a:t>10/17/17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64253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C3E4DC-005E-4007-8977-C3FA8EBF9F02}" type="datetimeFigureOut">
              <a:rPr lang="en-US" smtClean="0"/>
              <a:t>10/17/17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67118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3E4DC-005E-4007-8977-C3FA8EBF9F02}" type="datetimeFigureOut">
              <a:rPr lang="en-US" smtClean="0"/>
              <a:t>10/17/17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125008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C3E4DC-005E-4007-8977-C3FA8EBF9F02}"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408648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C3E4DC-005E-4007-8977-C3FA8EBF9F02}" type="datetimeFigureOut">
              <a:rPr lang="en-US" smtClean="0"/>
              <a:t>10/17/17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CB849B-A76B-479F-A3F9-8EDD8E3B945C}" type="slidenum">
              <a:rPr lang="en-US" smtClean="0"/>
              <a:t>‹#›</a:t>
            </a:fld>
            <a:endParaRPr lang="en-US"/>
          </a:p>
        </p:txBody>
      </p:sp>
    </p:spTree>
    <p:extLst>
      <p:ext uri="{BB962C8B-B14F-4D97-AF65-F5344CB8AC3E}">
        <p14:creationId xmlns:p14="http://schemas.microsoft.com/office/powerpoint/2010/main" val="33177483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theme" Target="../theme/theme2.xml"/><Relationship Id="rId16" Type="http://schemas.openxmlformats.org/officeDocument/2006/relationships/image" Target="../media/image1.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C3E4DC-005E-4007-8977-C3FA8EBF9F02}" type="datetimeFigureOut">
              <a:rPr lang="en-US" smtClean="0"/>
              <a:t>10/17/17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4CB849B-A76B-479F-A3F9-8EDD8E3B945C}" type="slidenum">
              <a:rPr lang="en-US" smtClean="0"/>
              <a:t>‹#›</a:t>
            </a:fld>
            <a:endParaRPr lang="en-US"/>
          </a:p>
        </p:txBody>
      </p:sp>
    </p:spTree>
    <p:extLst>
      <p:ext uri="{BB962C8B-B14F-4D97-AF65-F5344CB8AC3E}">
        <p14:creationId xmlns:p14="http://schemas.microsoft.com/office/powerpoint/2010/main" val="1530486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arallelogram 9"/>
          <p:cNvSpPr/>
          <p:nvPr/>
        </p:nvSpPr>
        <p:spPr bwMode="auto">
          <a:xfrm flipV="1">
            <a:off x="0" y="813353"/>
            <a:ext cx="11540312" cy="234399"/>
          </a:xfrm>
          <a:custGeom>
            <a:avLst/>
            <a:gdLst>
              <a:gd name="connsiteX0" fmla="*/ 0 w 11411468"/>
              <a:gd name="connsiteY0" fmla="*/ 0 h 234399"/>
              <a:gd name="connsiteX1" fmla="*/ 11294269 w 11411468"/>
              <a:gd name="connsiteY1" fmla="*/ 0 h 234399"/>
              <a:gd name="connsiteX2" fmla="*/ 11411468 w 11411468"/>
              <a:gd name="connsiteY2" fmla="*/ 117200 h 234399"/>
              <a:gd name="connsiteX3" fmla="*/ 11411468 w 11411468"/>
              <a:gd name="connsiteY3" fmla="*/ 234399 h 234399"/>
              <a:gd name="connsiteX4" fmla="*/ 0 w 11411468"/>
              <a:gd name="connsiteY4" fmla="*/ 234399 h 234399"/>
              <a:gd name="connsiteX5" fmla="*/ 0 w 11411468"/>
              <a:gd name="connsiteY5" fmla="*/ 0 h 234399"/>
              <a:gd name="connsiteX0" fmla="*/ 0 w 11411468"/>
              <a:gd name="connsiteY0" fmla="*/ 0 h 234399"/>
              <a:gd name="connsiteX1" fmla="*/ 11294269 w 11411468"/>
              <a:gd name="connsiteY1" fmla="*/ 0 h 234399"/>
              <a:gd name="connsiteX2" fmla="*/ 11411468 w 11411468"/>
              <a:gd name="connsiteY2" fmla="*/ 234399 h 234399"/>
              <a:gd name="connsiteX3" fmla="*/ 0 w 11411468"/>
              <a:gd name="connsiteY3" fmla="*/ 234399 h 234399"/>
              <a:gd name="connsiteX4" fmla="*/ 0 w 11411468"/>
              <a:gd name="connsiteY4" fmla="*/ 0 h 234399"/>
              <a:gd name="connsiteX0" fmla="*/ 0 w 11411468"/>
              <a:gd name="connsiteY0" fmla="*/ 0 h 234399"/>
              <a:gd name="connsiteX1" fmla="*/ 11334750 w 11411468"/>
              <a:gd name="connsiteY1" fmla="*/ 0 h 234399"/>
              <a:gd name="connsiteX2" fmla="*/ 11411468 w 11411468"/>
              <a:gd name="connsiteY2" fmla="*/ 234399 h 234399"/>
              <a:gd name="connsiteX3" fmla="*/ 0 w 11411468"/>
              <a:gd name="connsiteY3" fmla="*/ 234399 h 234399"/>
              <a:gd name="connsiteX4" fmla="*/ 0 w 11411468"/>
              <a:gd name="connsiteY4" fmla="*/ 0 h 23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1468" h="234399">
                <a:moveTo>
                  <a:pt x="0" y="0"/>
                </a:moveTo>
                <a:lnTo>
                  <a:pt x="11334750" y="0"/>
                </a:lnTo>
                <a:lnTo>
                  <a:pt x="11411468" y="234399"/>
                </a:lnTo>
                <a:lnTo>
                  <a:pt x="0" y="234399"/>
                </a:lnTo>
                <a:lnTo>
                  <a:pt x="0" y="0"/>
                </a:lnTo>
                <a:close/>
              </a:path>
            </a:pathLst>
          </a:custGeom>
          <a:solidFill>
            <a:schemeClr val="accent1"/>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275035" indent="-275035" algn="ctr" defTabSz="732235" fontAlgn="base">
              <a:spcBef>
                <a:spcPct val="20000"/>
              </a:spcBef>
              <a:spcAft>
                <a:spcPct val="0"/>
              </a:spcAft>
              <a:buSzPct val="140000"/>
            </a:pPr>
            <a:endParaRPr lang="en-US" sz="2700">
              <a:solidFill>
                <a:srgbClr val="393D41"/>
              </a:solidFill>
            </a:endParaRPr>
          </a:p>
        </p:txBody>
      </p:sp>
      <p:sp>
        <p:nvSpPr>
          <p:cNvPr id="2" name="Title Placeholder 1"/>
          <p:cNvSpPr>
            <a:spLocks noGrp="1" noChangeAspect="1"/>
          </p:cNvSpPr>
          <p:nvPr>
            <p:ph type="title"/>
          </p:nvPr>
        </p:nvSpPr>
        <p:spPr>
          <a:xfrm>
            <a:off x="414339" y="1"/>
            <a:ext cx="10515600" cy="8606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4339" y="1280160"/>
            <a:ext cx="10515600" cy="4609652"/>
          </a:xfrm>
          <a:prstGeom prst="rect">
            <a:avLst/>
          </a:prstGeom>
        </p:spPr>
        <p:txBody>
          <a:bodyPr vert="horz" lIns="91440" tIns="45720" rIns="91440" bIns="45720" rtlCol="0">
            <a:normAutofit/>
          </a:bodyPr>
          <a:lstStyle/>
          <a:p>
            <a:pPr lvl="0"/>
            <a:r>
              <a:rPr lang="en-US" dirty="0"/>
              <a:t>First Level</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40317" y="6544929"/>
            <a:ext cx="420460" cy="230832"/>
          </a:xfrm>
          <a:prstGeom prst="rect">
            <a:avLst/>
          </a:prstGeom>
          <a:noFill/>
        </p:spPr>
        <p:txBody>
          <a:bodyPr wrap="square" rtlCol="0">
            <a:spAutoFit/>
          </a:bodyPr>
          <a:lstStyle/>
          <a:p>
            <a:fld id="{39B9A8E6-500A-494F-8511-CB834C088D51}" type="slidenum">
              <a:rPr lang="en-US" sz="900">
                <a:solidFill>
                  <a:srgbClr val="FFFFFF">
                    <a:lumMod val="75000"/>
                  </a:srgbClr>
                </a:solidFill>
              </a:rPr>
              <a:pPr/>
              <a:t>‹#›</a:t>
            </a:fld>
            <a:endParaRPr lang="en-US" sz="900" dirty="0">
              <a:solidFill>
                <a:srgbClr val="FFFFFF">
                  <a:lumMod val="75000"/>
                </a:srgbClr>
              </a:solidFill>
            </a:endParaRPr>
          </a:p>
        </p:txBody>
      </p:sp>
    </p:spTree>
    <p:extLst>
      <p:ext uri="{BB962C8B-B14F-4D97-AF65-F5344CB8AC3E}">
        <p14:creationId xmlns:p14="http://schemas.microsoft.com/office/powerpoint/2010/main" val="30169467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685800" rtl="0" eaLnBrk="1" latinLnBrk="0" hangingPunct="1">
        <a:lnSpc>
          <a:spcPct val="90000"/>
        </a:lnSpc>
        <a:spcBef>
          <a:spcPct val="0"/>
        </a:spcBef>
        <a:buNone/>
        <a:defRPr sz="2700" kern="1200" baseline="0">
          <a:solidFill>
            <a:schemeClr val="accent3"/>
          </a:solidFill>
          <a:latin typeface="+mj-lt"/>
          <a:ea typeface="+mj-ea"/>
          <a:cs typeface="+mj-cs"/>
        </a:defRPr>
      </a:lvl1pPr>
    </p:titleStyle>
    <p:bodyStyle>
      <a:lvl1pPr marL="240030" indent="-240030" algn="l" defTabSz="685800" rtl="0" eaLnBrk="1" latinLnBrk="0" hangingPunct="1">
        <a:lnSpc>
          <a:spcPct val="90000"/>
        </a:lnSpc>
        <a:spcBef>
          <a:spcPts val="750"/>
        </a:spcBef>
        <a:buClr>
          <a:schemeClr val="accent2"/>
        </a:buClr>
        <a:buSzPct val="115000"/>
        <a:buFont typeface="Arial" panose="020B0604020202020204" pitchFamily="34" charset="0"/>
        <a:buChar char="•"/>
        <a:defRPr sz="2100" kern="1200" baseline="0">
          <a:solidFill>
            <a:schemeClr val="accent3"/>
          </a:solidFill>
          <a:latin typeface="+mn-lt"/>
          <a:ea typeface="+mn-ea"/>
          <a:cs typeface="+mn-cs"/>
        </a:defRPr>
      </a:lvl1pPr>
      <a:lvl2pPr marL="514350" indent="-171450" algn="l" defTabSz="685800" rtl="0" eaLnBrk="1" latinLnBrk="0" hangingPunct="1">
        <a:lnSpc>
          <a:spcPct val="90000"/>
        </a:lnSpc>
        <a:spcBef>
          <a:spcPts val="375"/>
        </a:spcBef>
        <a:buClr>
          <a:schemeClr val="accent2"/>
        </a:buClr>
        <a:buSzPct val="115000"/>
        <a:buFont typeface="Arial" panose="020B0604020202020204" pitchFamily="34" charset="0"/>
        <a:buChar char="•"/>
        <a:defRPr sz="1800" kern="1200">
          <a:solidFill>
            <a:schemeClr val="accent3"/>
          </a:solidFill>
          <a:latin typeface="+mn-lt"/>
          <a:ea typeface="+mn-ea"/>
          <a:cs typeface="+mn-cs"/>
        </a:defRPr>
      </a:lvl2pPr>
      <a:lvl3pPr marL="857250" indent="-171450" algn="l" defTabSz="685800" rtl="0" eaLnBrk="1" latinLnBrk="0" hangingPunct="1">
        <a:lnSpc>
          <a:spcPct val="90000"/>
        </a:lnSpc>
        <a:spcBef>
          <a:spcPts val="375"/>
        </a:spcBef>
        <a:buClr>
          <a:schemeClr val="accent3"/>
        </a:buClr>
        <a:buSzPct val="100000"/>
        <a:buFont typeface="Arial" panose="020B0604020202020204" pitchFamily="34" charset="0"/>
        <a:buChar char="•"/>
        <a:defRPr sz="1500" kern="1200">
          <a:solidFill>
            <a:schemeClr val="accent3"/>
          </a:solidFill>
          <a:latin typeface="+mn-lt"/>
          <a:ea typeface="+mn-ea"/>
          <a:cs typeface="+mn-cs"/>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baseline="0">
          <a:solidFill>
            <a:schemeClr val="accent3"/>
          </a:solidFill>
          <a:latin typeface="+mn-lt"/>
          <a:ea typeface="+mn-ea"/>
          <a:cs typeface="+mn-cs"/>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1350" kern="1200">
          <a:solidFill>
            <a:schemeClr val="accent3"/>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9.png"/><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4279B3-EB5C-4C22-9067-F26F648CDA92}"/>
              </a:ext>
            </a:extLst>
          </p:cNvPr>
          <p:cNvSpPr/>
          <p:nvPr/>
        </p:nvSpPr>
        <p:spPr>
          <a:xfrm>
            <a:off x="534044" y="885317"/>
            <a:ext cx="9200800" cy="4154984"/>
          </a:xfrm>
          <a:prstGeom prst="rect">
            <a:avLst/>
          </a:prstGeom>
          <a:noFill/>
        </p:spPr>
        <p:txBody>
          <a:bodyPr wrap="square" lIns="91440" tIns="45720" rIns="91440" bIns="45720" numCol="1">
            <a:spAutoFit/>
          </a:bodyPr>
          <a:lstStyle/>
          <a:p>
            <a:pPr algn="ctr"/>
            <a:r>
              <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Collaborating with Hospitals, ACOs and MCOs</a:t>
            </a:r>
          </a:p>
        </p:txBody>
      </p:sp>
      <p:sp>
        <p:nvSpPr>
          <p:cNvPr id="4" name="TextBox 3">
            <a:extLst>
              <a:ext uri="{FF2B5EF4-FFF2-40B4-BE49-F238E27FC236}">
                <a16:creationId xmlns:a16="http://schemas.microsoft.com/office/drawing/2014/main" xmlns="" id="{D2CA88DE-36E5-447A-A5B6-D75FDC6BD0E2}"/>
              </a:ext>
            </a:extLst>
          </p:cNvPr>
          <p:cNvSpPr txBox="1"/>
          <p:nvPr/>
        </p:nvSpPr>
        <p:spPr>
          <a:xfrm>
            <a:off x="534044" y="6288258"/>
            <a:ext cx="46078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Charles Blankenship CCP, MPO</a:t>
            </a:r>
          </a:p>
        </p:txBody>
      </p:sp>
    </p:spTree>
    <p:extLst>
      <p:ext uri="{BB962C8B-B14F-4D97-AF65-F5344CB8AC3E}">
        <p14:creationId xmlns:p14="http://schemas.microsoft.com/office/powerpoint/2010/main" val="409441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CECC044-A98B-435E-B11C-B2620C3D625D}"/>
              </a:ext>
            </a:extLst>
          </p:cNvPr>
          <p:cNvSpPr/>
          <p:nvPr/>
        </p:nvSpPr>
        <p:spPr>
          <a:xfrm>
            <a:off x="1391478" y="385756"/>
            <a:ext cx="8481391" cy="6001643"/>
          </a:xfrm>
          <a:prstGeom prst="rect">
            <a:avLst/>
          </a:prstGeom>
        </p:spPr>
        <p:txBody>
          <a:bodyPr wrap="square">
            <a:spAutoFit/>
          </a:bodyPr>
          <a:lstStyle/>
          <a:p>
            <a:r>
              <a:rPr lang="en-US" sz="4800" dirty="0">
                <a:latin typeface="Times New Roman" panose="02020603050405020304" pitchFamily="18" charset="0"/>
              </a:rPr>
              <a:t>MARA Risk Scores of population:</a:t>
            </a:r>
          </a:p>
          <a:p>
            <a:r>
              <a:rPr lang="en-US" sz="4800" dirty="0">
                <a:latin typeface="Times New Roman" panose="02020603050405020304" pitchFamily="18" charset="0"/>
              </a:rPr>
              <a:t>Range: 1.05 – 69.44</a:t>
            </a:r>
          </a:p>
          <a:p>
            <a:r>
              <a:rPr lang="en-US" sz="4800" dirty="0">
                <a:latin typeface="Times New Roman" panose="02020603050405020304" pitchFamily="18" charset="0"/>
              </a:rPr>
              <a:t>Average: 16.14</a:t>
            </a:r>
          </a:p>
          <a:p>
            <a:endParaRPr lang="en-US" sz="4800" dirty="0">
              <a:latin typeface="Times New Roman" panose="02020603050405020304" pitchFamily="18" charset="0"/>
            </a:endParaRPr>
          </a:p>
          <a:p>
            <a:r>
              <a:rPr lang="en-US" sz="4800" dirty="0">
                <a:latin typeface="Times New Roman" panose="02020603050405020304" pitchFamily="18" charset="0"/>
              </a:rPr>
              <a:t>PMPM:</a:t>
            </a:r>
          </a:p>
          <a:p>
            <a:r>
              <a:rPr lang="en-US" sz="4800" dirty="0">
                <a:latin typeface="Times New Roman" panose="02020603050405020304" pitchFamily="18" charset="0"/>
              </a:rPr>
              <a:t>Range: $8.20 - $24,809.29</a:t>
            </a:r>
          </a:p>
          <a:p>
            <a:r>
              <a:rPr lang="en-US" sz="4800" dirty="0">
                <a:latin typeface="Times New Roman" panose="02020603050405020304" pitchFamily="18" charset="0"/>
              </a:rPr>
              <a:t>Average: $2,091.93</a:t>
            </a:r>
          </a:p>
        </p:txBody>
      </p:sp>
    </p:spTree>
    <p:extLst>
      <p:ext uri="{BB962C8B-B14F-4D97-AF65-F5344CB8AC3E}">
        <p14:creationId xmlns:p14="http://schemas.microsoft.com/office/powerpoint/2010/main" val="149515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70B204-2781-44BD-A248-49E5093EBBA8}"/>
              </a:ext>
            </a:extLst>
          </p:cNvPr>
          <p:cNvSpPr/>
          <p:nvPr/>
        </p:nvSpPr>
        <p:spPr>
          <a:xfrm>
            <a:off x="278295" y="437322"/>
            <a:ext cx="9674087" cy="6001643"/>
          </a:xfrm>
          <a:prstGeom prst="rect">
            <a:avLst/>
          </a:prstGeom>
        </p:spPr>
        <p:txBody>
          <a:bodyPr wrap="square">
            <a:spAutoFit/>
          </a:bodyPr>
          <a:lstStyle/>
          <a:p>
            <a:r>
              <a:rPr lang="en-US" sz="3200" b="1" u="sng" dirty="0">
                <a:latin typeface="Times New Roman" panose="02020603050405020304" pitchFamily="18" charset="0"/>
              </a:rPr>
              <a:t>MARA – Is a risk score system – Milliman Advanced Risk Adjusters</a:t>
            </a:r>
            <a:r>
              <a:rPr lang="en-US" sz="3200" dirty="0">
                <a:latin typeface="Times New Roman" panose="02020603050405020304" pitchFamily="18" charset="0"/>
              </a:rPr>
              <a:t>. This uses claims data, such as Inpatient, Outpatient, Pharmacy, Physician, Pharmacy, and Emergency Room utilization to capture a “risk” of the patient. The risk score indicates how much riskier the patient is than the national average. So, our </a:t>
            </a:r>
            <a:r>
              <a:rPr lang="en-US" sz="3200" dirty="0" err="1">
                <a:latin typeface="Times New Roman" panose="02020603050405020304" pitchFamily="18" charset="0"/>
              </a:rPr>
              <a:t>pt’s</a:t>
            </a:r>
            <a:r>
              <a:rPr lang="en-US" sz="3200" dirty="0">
                <a:latin typeface="Times New Roman" panose="02020603050405020304" pitchFamily="18" charset="0"/>
              </a:rPr>
              <a:t> avg. risk score was 16.14, then they are 16.14 times riskier than the average person. They consider a 4 to be pretty high risk.</a:t>
            </a:r>
          </a:p>
          <a:p>
            <a:endParaRPr lang="en-US" sz="3200" dirty="0">
              <a:latin typeface="Times New Roman" panose="02020603050405020304" pitchFamily="18" charset="0"/>
            </a:endParaRPr>
          </a:p>
          <a:p>
            <a:r>
              <a:rPr lang="en-US" sz="3200" b="1" u="sng" dirty="0">
                <a:latin typeface="Times New Roman" panose="02020603050405020304" pitchFamily="18" charset="0"/>
              </a:rPr>
              <a:t>PMPM – per member per month</a:t>
            </a:r>
            <a:r>
              <a:rPr lang="en-US" sz="3200" dirty="0">
                <a:latin typeface="Times New Roman" panose="02020603050405020304" pitchFamily="18" charset="0"/>
              </a:rPr>
              <a:t> – this is the average healthcare costs for this patient by month – includes inpatient and outpatient services.</a:t>
            </a:r>
          </a:p>
        </p:txBody>
      </p:sp>
    </p:spTree>
    <p:extLst>
      <p:ext uri="{BB962C8B-B14F-4D97-AF65-F5344CB8AC3E}">
        <p14:creationId xmlns:p14="http://schemas.microsoft.com/office/powerpoint/2010/main" val="44696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28740CB-EBBC-4E5A-B679-477ACA10A156}"/>
              </a:ext>
            </a:extLst>
          </p:cNvPr>
          <p:cNvPicPr>
            <a:picLocks noChangeAspect="1"/>
          </p:cNvPicPr>
          <p:nvPr/>
        </p:nvPicPr>
        <p:blipFill>
          <a:blip r:embed="rId2"/>
          <a:stretch>
            <a:fillRect/>
          </a:stretch>
        </p:blipFill>
        <p:spPr>
          <a:xfrm>
            <a:off x="476194" y="0"/>
            <a:ext cx="4693040" cy="6858000"/>
          </a:xfrm>
          <a:prstGeom prst="rect">
            <a:avLst/>
          </a:prstGeom>
        </p:spPr>
      </p:pic>
      <p:sp>
        <p:nvSpPr>
          <p:cNvPr id="3" name="TextBox 2">
            <a:extLst>
              <a:ext uri="{FF2B5EF4-FFF2-40B4-BE49-F238E27FC236}">
                <a16:creationId xmlns:a16="http://schemas.microsoft.com/office/drawing/2014/main" xmlns="" id="{3DF8B68E-36A6-4E6F-9BC9-E96CF1C592F6}"/>
              </a:ext>
            </a:extLst>
          </p:cNvPr>
          <p:cNvSpPr txBox="1"/>
          <p:nvPr/>
        </p:nvSpPr>
        <p:spPr>
          <a:xfrm>
            <a:off x="5804453" y="2235562"/>
            <a:ext cx="3790122" cy="4401205"/>
          </a:xfrm>
          <a:prstGeom prst="rect">
            <a:avLst/>
          </a:prstGeom>
          <a:noFill/>
        </p:spPr>
        <p:txBody>
          <a:bodyPr wrap="square" rtlCol="0">
            <a:spAutoFit/>
          </a:bodyPr>
          <a:lstStyle/>
          <a:p>
            <a:r>
              <a:rPr lang="en-US" sz="4000" dirty="0"/>
              <a:t>Total Savings   $</a:t>
            </a:r>
            <a:r>
              <a:rPr lang="en-US" sz="4000" u="sng" dirty="0"/>
              <a:t>11,236,413</a:t>
            </a:r>
          </a:p>
          <a:p>
            <a:endParaRPr lang="en-US" sz="4000" dirty="0"/>
          </a:p>
          <a:p>
            <a:r>
              <a:rPr lang="en-US" sz="4000" dirty="0"/>
              <a:t>Net Earned Performance Payment   </a:t>
            </a:r>
          </a:p>
          <a:p>
            <a:r>
              <a:rPr lang="en-US" sz="4000" dirty="0"/>
              <a:t>$</a:t>
            </a:r>
            <a:r>
              <a:rPr lang="en-US" sz="4000" u="sng" dirty="0"/>
              <a:t>5,375,365</a:t>
            </a:r>
          </a:p>
        </p:txBody>
      </p:sp>
      <p:pic>
        <p:nvPicPr>
          <p:cNvPr id="4" name="Picture 3">
            <a:extLst>
              <a:ext uri="{FF2B5EF4-FFF2-40B4-BE49-F238E27FC236}">
                <a16:creationId xmlns:a16="http://schemas.microsoft.com/office/drawing/2014/main" xmlns="" id="{9CE5DDC8-7140-4BD7-93CC-CB2BC9BC54F7}"/>
              </a:ext>
            </a:extLst>
          </p:cNvPr>
          <p:cNvPicPr>
            <a:picLocks noChangeAspect="1"/>
          </p:cNvPicPr>
          <p:nvPr/>
        </p:nvPicPr>
        <p:blipFill>
          <a:blip r:embed="rId3"/>
          <a:stretch>
            <a:fillRect/>
          </a:stretch>
        </p:blipFill>
        <p:spPr>
          <a:xfrm>
            <a:off x="5169234" y="0"/>
            <a:ext cx="5303782" cy="2262066"/>
          </a:xfrm>
          <a:prstGeom prst="rect">
            <a:avLst/>
          </a:prstGeom>
        </p:spPr>
      </p:pic>
    </p:spTree>
    <p:extLst>
      <p:ext uri="{BB962C8B-B14F-4D97-AF65-F5344CB8AC3E}">
        <p14:creationId xmlns:p14="http://schemas.microsoft.com/office/powerpoint/2010/main" val="2345558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B5ABE9C-0218-4AAF-8B51-980F2238132A}"/>
              </a:ext>
            </a:extLst>
          </p:cNvPr>
          <p:cNvSpPr txBox="1"/>
          <p:nvPr/>
        </p:nvSpPr>
        <p:spPr>
          <a:xfrm>
            <a:off x="0" y="331304"/>
            <a:ext cx="9395791" cy="1938992"/>
          </a:xfrm>
          <a:prstGeom prst="rect">
            <a:avLst/>
          </a:prstGeom>
          <a:noFill/>
        </p:spPr>
        <p:txBody>
          <a:bodyPr wrap="square" rtlCol="0">
            <a:spAutoFit/>
          </a:bodyPr>
          <a:lstStyle/>
          <a:p>
            <a:pPr algn="ctr"/>
            <a:r>
              <a:rPr lang="en-US" sz="6000" dirty="0"/>
              <a:t>Terminology of Healthcare Executives</a:t>
            </a:r>
          </a:p>
        </p:txBody>
      </p:sp>
      <p:sp>
        <p:nvSpPr>
          <p:cNvPr id="3" name="TextBox 2">
            <a:extLst>
              <a:ext uri="{FF2B5EF4-FFF2-40B4-BE49-F238E27FC236}">
                <a16:creationId xmlns:a16="http://schemas.microsoft.com/office/drawing/2014/main" xmlns="" id="{F38BEE0A-1503-49B6-84E1-118F48A1037F}"/>
              </a:ext>
            </a:extLst>
          </p:cNvPr>
          <p:cNvSpPr txBox="1"/>
          <p:nvPr/>
        </p:nvSpPr>
        <p:spPr>
          <a:xfrm>
            <a:off x="901148" y="2491409"/>
            <a:ext cx="8746434" cy="3970318"/>
          </a:xfrm>
          <a:prstGeom prst="rect">
            <a:avLst/>
          </a:prstGeom>
          <a:noFill/>
        </p:spPr>
        <p:txBody>
          <a:bodyPr wrap="square" rtlCol="0">
            <a:spAutoFit/>
          </a:bodyPr>
          <a:lstStyle/>
          <a:p>
            <a:r>
              <a:rPr lang="en-US" sz="3600" dirty="0"/>
              <a:t>TLAs</a:t>
            </a:r>
          </a:p>
          <a:p>
            <a:endParaRPr lang="en-US" sz="3600" dirty="0"/>
          </a:p>
          <a:p>
            <a:r>
              <a:rPr lang="en-US" sz="3600" dirty="0"/>
              <a:t>FLAs</a:t>
            </a:r>
          </a:p>
          <a:p>
            <a:endParaRPr lang="en-US" sz="3600" dirty="0"/>
          </a:p>
          <a:p>
            <a:r>
              <a:rPr lang="en-US" sz="3600" dirty="0"/>
              <a:t>Buzz Words</a:t>
            </a:r>
          </a:p>
          <a:p>
            <a:endParaRPr lang="en-US" sz="3600" dirty="0"/>
          </a:p>
          <a:p>
            <a:r>
              <a:rPr lang="en-US" sz="3600" dirty="0"/>
              <a:t>Industry trends</a:t>
            </a:r>
          </a:p>
        </p:txBody>
      </p:sp>
    </p:spTree>
    <p:extLst>
      <p:ext uri="{BB962C8B-B14F-4D97-AF65-F5344CB8AC3E}">
        <p14:creationId xmlns:p14="http://schemas.microsoft.com/office/powerpoint/2010/main" val="164213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C55CC8C-0238-4E29-985D-002E5D282E57}"/>
              </a:ext>
            </a:extLst>
          </p:cNvPr>
          <p:cNvSpPr/>
          <p:nvPr/>
        </p:nvSpPr>
        <p:spPr>
          <a:xfrm>
            <a:off x="553938" y="2862470"/>
            <a:ext cx="8309114" cy="3046988"/>
          </a:xfrm>
          <a:prstGeom prst="rect">
            <a:avLst/>
          </a:prstGeom>
        </p:spPr>
        <p:txBody>
          <a:bodyPr wrap="square">
            <a:spAutoFit/>
          </a:bodyPr>
          <a:lstStyle/>
          <a:p>
            <a:r>
              <a:rPr lang="en-US" sz="3200" dirty="0">
                <a:effectLst/>
              </a:rPr>
              <a:t>“Triple Aim”: improving the individual experience of care; improving the health of populations; and reducing the per capita costs of care for populations. </a:t>
            </a:r>
          </a:p>
          <a:p>
            <a:endParaRPr lang="en-US" sz="3200" dirty="0"/>
          </a:p>
          <a:p>
            <a:r>
              <a:rPr lang="en-US" sz="3200" i="1" dirty="0">
                <a:effectLst/>
              </a:rPr>
              <a:t>Donald Berwick </a:t>
            </a:r>
            <a:endParaRPr lang="en-US" sz="3200" i="1" dirty="0"/>
          </a:p>
        </p:txBody>
      </p:sp>
      <p:pic>
        <p:nvPicPr>
          <p:cNvPr id="4" name="Picture 3">
            <a:extLst>
              <a:ext uri="{FF2B5EF4-FFF2-40B4-BE49-F238E27FC236}">
                <a16:creationId xmlns:a16="http://schemas.microsoft.com/office/drawing/2014/main" xmlns="" id="{DBB6D286-DA9C-42C5-A4ED-E35C0FB0E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16990" cy="2769703"/>
          </a:xfrm>
          <a:prstGeom prst="rect">
            <a:avLst/>
          </a:prstGeom>
        </p:spPr>
      </p:pic>
      <p:sp>
        <p:nvSpPr>
          <p:cNvPr id="7" name="Rectangle 6">
            <a:extLst>
              <a:ext uri="{FF2B5EF4-FFF2-40B4-BE49-F238E27FC236}">
                <a16:creationId xmlns:a16="http://schemas.microsoft.com/office/drawing/2014/main" xmlns="" id="{F739D748-28D4-4521-BE96-8BB2321A40E8}"/>
              </a:ext>
            </a:extLst>
          </p:cNvPr>
          <p:cNvSpPr/>
          <p:nvPr/>
        </p:nvSpPr>
        <p:spPr>
          <a:xfrm>
            <a:off x="553938" y="6240764"/>
            <a:ext cx="8537053" cy="388696"/>
          </a:xfrm>
          <a:prstGeom prst="rect">
            <a:avLst/>
          </a:prstGeom>
        </p:spPr>
        <p:txBody>
          <a:bodyPr wrap="square">
            <a:spAutoFit/>
          </a:bodyPr>
          <a:lstStyle/>
          <a:p>
            <a:pPr>
              <a:lnSpc>
                <a:spcPct val="107000"/>
              </a:lnSpc>
              <a:spcAft>
                <a:spcPts val="80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doi</a:t>
            </a:r>
            <a:r>
              <a:rPr lang="en-US" b="1" dirty="0">
                <a:latin typeface="Times New Roman" panose="02020603050405020304" pitchFamily="18" charset="0"/>
                <a:ea typeface="Calibri" panose="020F0502020204030204" pitchFamily="34" charset="0"/>
                <a:cs typeface="Times New Roman" panose="02020603050405020304" pitchFamily="18" charset="0"/>
              </a:rPr>
              <a:t>: 10.1377/hlthaff.27.3.759 </a:t>
            </a:r>
            <a:r>
              <a:rPr lang="en-US" dirty="0">
                <a:latin typeface="Times New Roman" panose="02020603050405020304" pitchFamily="18" charset="0"/>
                <a:ea typeface="Calibri" panose="020F0502020204030204" pitchFamily="34" charset="0"/>
                <a:cs typeface="Times New Roman" panose="02020603050405020304" pitchFamily="18" charset="0"/>
              </a:rPr>
              <a:t>Health </a:t>
            </a:r>
            <a:r>
              <a:rPr lang="en-US" dirty="0" err="1">
                <a:latin typeface="Times New Roman" panose="02020603050405020304" pitchFamily="18" charset="0"/>
                <a:ea typeface="Calibri" panose="020F0502020204030204" pitchFamily="34" charset="0"/>
                <a:cs typeface="Times New Roman" panose="02020603050405020304" pitchFamily="18" charset="0"/>
              </a:rPr>
              <a:t>Aff</a:t>
            </a:r>
            <a:r>
              <a:rPr lang="en-US" b="1" dirty="0">
                <a:latin typeface="Times New Roman" panose="02020603050405020304" pitchFamily="18" charset="0"/>
                <a:ea typeface="Calibri" panose="020F0502020204030204" pitchFamily="34" charset="0"/>
                <a:cs typeface="Times New Roman" panose="02020603050405020304" pitchFamily="18" charset="0"/>
              </a:rPr>
              <a:t> May 2008 </a:t>
            </a:r>
            <a:r>
              <a:rPr lang="en-US" dirty="0">
                <a:latin typeface="Times New Roman" panose="02020603050405020304" pitchFamily="18" charset="0"/>
                <a:ea typeface="Calibri" panose="020F0502020204030204" pitchFamily="34" charset="0"/>
                <a:cs typeface="Times New Roman" panose="02020603050405020304" pitchFamily="18" charset="0"/>
              </a:rPr>
              <a:t>vol. 27 no. 3 </a:t>
            </a:r>
            <a:r>
              <a:rPr lang="en-US" b="1" dirty="0">
                <a:latin typeface="Times New Roman" panose="02020603050405020304" pitchFamily="18" charset="0"/>
                <a:ea typeface="Calibri" panose="020F0502020204030204" pitchFamily="34" charset="0"/>
                <a:cs typeface="Times New Roman" panose="02020603050405020304" pitchFamily="18" charset="0"/>
              </a:rPr>
              <a:t>759-769</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039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C4281D6-A08A-4E47-B92C-628384C8E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 y="92765"/>
            <a:ext cx="3735659" cy="1821680"/>
          </a:xfrm>
          <a:prstGeom prst="rect">
            <a:avLst/>
          </a:prstGeom>
        </p:spPr>
      </p:pic>
      <p:sp>
        <p:nvSpPr>
          <p:cNvPr id="3" name="Content Placeholder 2">
            <a:extLst>
              <a:ext uri="{FF2B5EF4-FFF2-40B4-BE49-F238E27FC236}">
                <a16:creationId xmlns:a16="http://schemas.microsoft.com/office/drawing/2014/main" xmlns="" id="{EB524D66-ED28-4659-9637-DF643A34FDC4}"/>
              </a:ext>
            </a:extLst>
          </p:cNvPr>
          <p:cNvSpPr txBox="1">
            <a:spLocks/>
          </p:cNvSpPr>
          <p:nvPr/>
        </p:nvSpPr>
        <p:spPr>
          <a:xfrm>
            <a:off x="202096" y="2461730"/>
            <a:ext cx="10515600" cy="381317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mn-lt"/>
                <a:ea typeface="Century Gothic" charset="0"/>
                <a:cs typeface="Century Gothic" charset="0"/>
              </a:defRPr>
            </a:lvl1pPr>
            <a:lvl2pPr marL="685800" indent="-228600" algn="l" defTabSz="914400" rtl="0" eaLnBrk="1" latinLnBrk="0" hangingPunct="1">
              <a:lnSpc>
                <a:spcPct val="90000"/>
              </a:lnSpc>
              <a:spcBef>
                <a:spcPts val="500"/>
              </a:spcBef>
              <a:buSzPct val="75000"/>
              <a:buFont typeface="Courier New" charset="0"/>
              <a:buChar char="o"/>
              <a:defRPr sz="2400" b="0" i="0" kern="1200">
                <a:solidFill>
                  <a:schemeClr val="tx1"/>
                </a:solidFill>
                <a:latin typeface="+mn-lt"/>
                <a:ea typeface="Century Gothic" charset="0"/>
                <a:cs typeface="Century Gothic" charset="0"/>
              </a:defRPr>
            </a:lvl2pPr>
            <a:lvl3pPr marL="1143000" indent="-228600" algn="l" defTabSz="914400" rtl="0" eaLnBrk="1" latinLnBrk="0" hangingPunct="1">
              <a:lnSpc>
                <a:spcPct val="90000"/>
              </a:lnSpc>
              <a:spcBef>
                <a:spcPts val="500"/>
              </a:spcBef>
              <a:buSzPct val="75000"/>
              <a:buFont typeface="Arial" charset="0"/>
              <a:buChar char="•"/>
              <a:defRPr sz="2000" b="0" i="0" kern="1200">
                <a:solidFill>
                  <a:schemeClr val="tx1"/>
                </a:solidFill>
                <a:latin typeface="+mn-lt"/>
                <a:ea typeface="Century Gothic" charset="0"/>
                <a:cs typeface="Century Gothic" charset="0"/>
              </a:defRPr>
            </a:lvl3pPr>
            <a:lvl4pPr marL="1600200" indent="-228600" algn="l" defTabSz="914400" rtl="0" eaLnBrk="1" latinLnBrk="0" hangingPunct="1">
              <a:lnSpc>
                <a:spcPct val="90000"/>
              </a:lnSpc>
              <a:spcBef>
                <a:spcPts val="500"/>
              </a:spcBef>
              <a:buSzPct val="75000"/>
              <a:buFont typeface="Courier New" charset="0"/>
              <a:buChar char="o"/>
              <a:defRPr sz="1800" b="0" i="0" kern="1200">
                <a:solidFill>
                  <a:schemeClr val="tx1"/>
                </a:solidFill>
                <a:latin typeface="+mn-lt"/>
                <a:ea typeface="Century Gothic" charset="0"/>
                <a:cs typeface="Century Gothic" charset="0"/>
              </a:defRPr>
            </a:lvl4pPr>
            <a:lvl5pPr marL="2057400" indent="-228600" algn="l" defTabSz="914400" rtl="0" eaLnBrk="1" latinLnBrk="0" hangingPunct="1">
              <a:lnSpc>
                <a:spcPct val="90000"/>
              </a:lnSpc>
              <a:spcBef>
                <a:spcPts val="500"/>
              </a:spcBef>
              <a:buSzPct val="75000"/>
              <a:buFont typeface="Arial" charset="0"/>
              <a:buChar char="•"/>
              <a:defRPr sz="1800" b="0" i="0" kern="1200">
                <a:solidFill>
                  <a:schemeClr val="tx1"/>
                </a:solidFill>
                <a:latin typeface="+mn-lt"/>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none" strike="noStrike" kern="1200" cap="none" spc="0" normalizeH="0" baseline="0" noProof="0">
                <a:ln>
                  <a:noFill/>
                </a:ln>
                <a:solidFill>
                  <a:sysClr val="windowText" lastClr="000000"/>
                </a:solidFill>
                <a:effectLst/>
                <a:uLnTx/>
                <a:uFillTx/>
                <a:latin typeface="Calibri" panose="020F0502020204030204"/>
              </a:rPr>
              <a:t>Our Values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ysClr val="windowText" lastClr="000000"/>
                </a:solidFill>
                <a:effectLst/>
                <a:uLnTx/>
                <a:uFillTx/>
                <a:latin typeface="Calibri" panose="020F0502020204030204"/>
              </a:rPr>
              <a:t>As the regional leader in advanced medical care, we take our responsibilities seriously. Our mission, vision and core values help guide us as we work to help and heal each patient in our care.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none" strike="noStrike" kern="1200" cap="none" spc="0" normalizeH="0" baseline="0" noProof="0">
                <a:ln>
                  <a:noFill/>
                </a:ln>
                <a:solidFill>
                  <a:sysClr val="windowText" lastClr="000000"/>
                </a:solidFill>
                <a:effectLst/>
                <a:uLnTx/>
                <a:uFillTx/>
                <a:latin typeface="Calibri" panose="020F0502020204030204"/>
              </a:rPr>
              <a:t>Our BIG(GER) Aim:</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ysClr val="windowText" lastClr="000000"/>
                </a:solidFill>
                <a:effectLst/>
                <a:uLnTx/>
                <a:uFillTx/>
                <a:latin typeface="Calibri" panose="020F0502020204030204"/>
              </a:rPr>
              <a:t>To get every person to their desired outcome, first without harm, also without waste and always with an exceptional experience for each person, family and team member.</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1" i="0" u="none" strike="noStrike" kern="1200" cap="none" spc="0" normalizeH="0" baseline="0" noProof="0">
                <a:ln>
                  <a:noFill/>
                </a:ln>
                <a:solidFill>
                  <a:sysClr val="windowText" lastClr="000000"/>
                </a:solidFill>
                <a:effectLst/>
                <a:uLnTx/>
                <a:uFillTx/>
                <a:latin typeface="Calibri" panose="020F0502020204030204"/>
              </a:rPr>
              <a:t>2020 Vision</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ysClr val="windowText" lastClr="000000"/>
                </a:solidFill>
                <a:effectLst/>
                <a:uLnTx/>
                <a:uFillTx/>
                <a:latin typeface="Calibri" panose="020F0502020204030204"/>
              </a:rPr>
              <a:t>A regional diversified health system providing superior care and services to patients and their families through a full continuum of integrated services, education and research.</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204322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7876BBC-79F0-4A4B-A6F5-0AF296D26AE7}"/>
              </a:ext>
            </a:extLst>
          </p:cNvPr>
          <p:cNvSpPr txBox="1"/>
          <p:nvPr/>
        </p:nvSpPr>
        <p:spPr>
          <a:xfrm>
            <a:off x="583096" y="6453809"/>
            <a:ext cx="8454887" cy="646331"/>
          </a:xfrm>
          <a:prstGeom prst="rect">
            <a:avLst/>
          </a:prstGeom>
          <a:noFill/>
        </p:spPr>
        <p:txBody>
          <a:bodyPr wrap="square" rtlCol="0">
            <a:spAutoFit/>
          </a:bodyPr>
          <a:lstStyle/>
          <a:p>
            <a:r>
              <a:rPr lang="en-US" dirty="0"/>
              <a:t>http://www.ihi.org/Topics/TripleAim/Pages/Overview.aspx</a:t>
            </a:r>
          </a:p>
          <a:p>
            <a:endParaRPr lang="en-US" dirty="0"/>
          </a:p>
        </p:txBody>
      </p:sp>
      <p:sp>
        <p:nvSpPr>
          <p:cNvPr id="3" name="TextBox 2">
            <a:extLst>
              <a:ext uri="{FF2B5EF4-FFF2-40B4-BE49-F238E27FC236}">
                <a16:creationId xmlns:a16="http://schemas.microsoft.com/office/drawing/2014/main" xmlns="" id="{40F4C0C5-5850-4548-982A-7A9EB5102CA4}"/>
              </a:ext>
            </a:extLst>
          </p:cNvPr>
          <p:cNvSpPr txBox="1"/>
          <p:nvPr/>
        </p:nvSpPr>
        <p:spPr>
          <a:xfrm>
            <a:off x="583096" y="225287"/>
            <a:ext cx="9104244" cy="6124754"/>
          </a:xfrm>
          <a:prstGeom prst="rect">
            <a:avLst/>
          </a:prstGeom>
          <a:noFill/>
        </p:spPr>
        <p:txBody>
          <a:bodyPr wrap="square" rtlCol="0">
            <a:spAutoFit/>
          </a:bodyPr>
          <a:lstStyle/>
          <a:p>
            <a:r>
              <a:rPr lang="en-US" sz="2800" dirty="0">
                <a:effectLst/>
              </a:rPr>
              <a:t>IHI’s focus on Triple Aim for populations includes:</a:t>
            </a:r>
          </a:p>
          <a:p>
            <a:endParaRPr lang="en-US" sz="2800" dirty="0">
              <a:effectLst/>
            </a:endParaRPr>
          </a:p>
          <a:p>
            <a:pPr marL="457200" indent="-457200">
              <a:buFont typeface="Wingdings" panose="05000000000000000000" pitchFamily="2" charset="2"/>
              <a:buChar char="q"/>
            </a:pPr>
            <a:r>
              <a:rPr lang="en-US" sz="2800" dirty="0">
                <a:effectLst/>
              </a:rPr>
              <a:t>New models of population health management;</a:t>
            </a:r>
          </a:p>
          <a:p>
            <a:pPr marL="457200" indent="-457200">
              <a:buFont typeface="Wingdings" panose="05000000000000000000" pitchFamily="2" charset="2"/>
              <a:buChar char="q"/>
            </a:pPr>
            <a:r>
              <a:rPr lang="en-US" sz="2800" dirty="0">
                <a:effectLst/>
              </a:rPr>
              <a:t>Change packages to support the Triple Aim, starting with high-risk, high-cost populations;</a:t>
            </a:r>
          </a:p>
          <a:p>
            <a:pPr marL="457200" indent="-457200">
              <a:buFont typeface="Wingdings" panose="05000000000000000000" pitchFamily="2" charset="2"/>
              <a:buChar char="q"/>
            </a:pPr>
            <a:r>
              <a:rPr lang="en-US" sz="2800" dirty="0">
                <a:effectLst/>
              </a:rPr>
              <a:t>Large campaigns and other population health initiatives to improve population outcomes at scale, with a particular focus on reducing disparities or inequities;</a:t>
            </a:r>
          </a:p>
          <a:p>
            <a:pPr marL="457200" indent="-457200">
              <a:buFont typeface="Wingdings" panose="05000000000000000000" pitchFamily="2" charset="2"/>
              <a:buChar char="q"/>
            </a:pPr>
            <a:r>
              <a:rPr lang="en-US" sz="2800" dirty="0">
                <a:effectLst/>
              </a:rPr>
              <a:t>Extending reach and impact by building capacity and skills for population health improvement; and</a:t>
            </a:r>
          </a:p>
          <a:p>
            <a:pPr marL="457200" indent="-457200">
              <a:buFont typeface="Wingdings" panose="05000000000000000000" pitchFamily="2" charset="2"/>
              <a:buChar char="q"/>
            </a:pPr>
            <a:r>
              <a:rPr lang="en-US" sz="2800" dirty="0">
                <a:effectLst/>
              </a:rPr>
              <a:t>Providing assessment, design, and capability for comprehensive quality strategies for nations and other large health systems.</a:t>
            </a:r>
          </a:p>
        </p:txBody>
      </p:sp>
    </p:spTree>
    <p:extLst>
      <p:ext uri="{BB962C8B-B14F-4D97-AF65-F5344CB8AC3E}">
        <p14:creationId xmlns:p14="http://schemas.microsoft.com/office/powerpoint/2010/main" val="259998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4379DAF-F418-4A11-8C63-A60C9B0763C5}"/>
              </a:ext>
            </a:extLst>
          </p:cNvPr>
          <p:cNvSpPr txBox="1"/>
          <p:nvPr/>
        </p:nvSpPr>
        <p:spPr>
          <a:xfrm>
            <a:off x="371062" y="106017"/>
            <a:ext cx="9501809" cy="6555641"/>
          </a:xfrm>
          <a:prstGeom prst="rect">
            <a:avLst/>
          </a:prstGeom>
          <a:noFill/>
        </p:spPr>
        <p:txBody>
          <a:bodyPr wrap="square" rtlCol="0">
            <a:spAutoFit/>
          </a:bodyPr>
          <a:lstStyle/>
          <a:p>
            <a:pPr marL="285750" indent="-285750">
              <a:buFont typeface="Wingdings" panose="05000000000000000000" pitchFamily="2" charset="2"/>
              <a:buChar char="q"/>
            </a:pPr>
            <a:r>
              <a:rPr lang="en-US" sz="3200" dirty="0"/>
              <a:t>H</a:t>
            </a:r>
            <a:r>
              <a:rPr lang="en-US" sz="3200" dirty="0">
                <a:effectLst/>
              </a:rPr>
              <a:t>ealthcare organizations </a:t>
            </a:r>
            <a:r>
              <a:rPr lang="en-US" sz="3200" dirty="0"/>
              <a:t>must </a:t>
            </a:r>
            <a:r>
              <a:rPr lang="en-US" sz="3200" dirty="0">
                <a:effectLst/>
              </a:rPr>
              <a:t>move faster </a:t>
            </a:r>
            <a:r>
              <a:rPr lang="en-US" sz="3200" dirty="0"/>
              <a:t>to</a:t>
            </a:r>
            <a:r>
              <a:rPr lang="en-US" sz="3200" dirty="0">
                <a:effectLst/>
              </a:rPr>
              <a:t> retooling.</a:t>
            </a:r>
          </a:p>
          <a:p>
            <a:pPr marL="285750" indent="-285750">
              <a:buFont typeface="Wingdings" panose="05000000000000000000" pitchFamily="2" charset="2"/>
              <a:buChar char="q"/>
            </a:pPr>
            <a:endParaRPr lang="en-US" sz="3200" dirty="0">
              <a:effectLst/>
            </a:endParaRPr>
          </a:p>
          <a:p>
            <a:pPr marL="285750" indent="-285750">
              <a:buFont typeface="Wingdings" panose="05000000000000000000" pitchFamily="2" charset="2"/>
              <a:buChar char="q"/>
            </a:pPr>
            <a:r>
              <a:rPr lang="en-US" sz="3200" dirty="0"/>
              <a:t>Providing</a:t>
            </a:r>
            <a:r>
              <a:rPr lang="en-US" sz="3200" dirty="0">
                <a:effectLst/>
              </a:rPr>
              <a:t> systems and processes to meet future demands.</a:t>
            </a:r>
          </a:p>
          <a:p>
            <a:pPr marL="285750" indent="-285750">
              <a:buFont typeface="Wingdings" panose="05000000000000000000" pitchFamily="2" charset="2"/>
              <a:buChar char="q"/>
            </a:pPr>
            <a:endParaRPr lang="en-US" sz="3200" dirty="0">
              <a:effectLst/>
            </a:endParaRPr>
          </a:p>
          <a:p>
            <a:pPr marL="285750" indent="-285750">
              <a:buFont typeface="Wingdings" panose="05000000000000000000" pitchFamily="2" charset="2"/>
              <a:buChar char="q"/>
            </a:pPr>
            <a:r>
              <a:rPr lang="en-US" sz="3200" dirty="0">
                <a:effectLst/>
              </a:rPr>
              <a:t>Big Data is a necessary evil to solve many healthcare challenges. </a:t>
            </a:r>
          </a:p>
          <a:p>
            <a:pPr marL="285750" indent="-285750">
              <a:buFont typeface="Wingdings" panose="05000000000000000000" pitchFamily="2" charset="2"/>
              <a:buChar char="q"/>
            </a:pPr>
            <a:endParaRPr lang="en-US" sz="3200" dirty="0">
              <a:effectLst/>
            </a:endParaRPr>
          </a:p>
          <a:p>
            <a:pPr marL="285750" indent="-285750">
              <a:buFont typeface="Wingdings" panose="05000000000000000000" pitchFamily="2" charset="2"/>
              <a:buChar char="q"/>
            </a:pPr>
            <a:r>
              <a:rPr lang="en-US" sz="3200" dirty="0">
                <a:effectLst/>
              </a:rPr>
              <a:t>Need for  integrated systems and a major shift in focus to patient outcomes.</a:t>
            </a:r>
          </a:p>
          <a:p>
            <a:pPr marL="285750" indent="-285750">
              <a:buFont typeface="Wingdings" panose="05000000000000000000" pitchFamily="2" charset="2"/>
              <a:buChar char="q"/>
            </a:pPr>
            <a:endParaRPr lang="en-US" sz="3200" dirty="0">
              <a:effectLst/>
            </a:endParaRPr>
          </a:p>
          <a:p>
            <a:pPr marL="285750" indent="-285750">
              <a:buFont typeface="Wingdings" panose="05000000000000000000" pitchFamily="2" charset="2"/>
              <a:buChar char="q"/>
            </a:pPr>
            <a:r>
              <a:rPr lang="en-US" sz="3200" dirty="0"/>
              <a:t>A </a:t>
            </a:r>
            <a:r>
              <a:rPr lang="en-US" sz="3200" dirty="0">
                <a:effectLst/>
              </a:rPr>
              <a:t>management-led model of healthcare.</a:t>
            </a:r>
            <a:r>
              <a:rPr lang="en-US" sz="3600" dirty="0">
                <a:effectLst/>
              </a:rPr>
              <a:t> </a:t>
            </a:r>
          </a:p>
        </p:txBody>
      </p:sp>
    </p:spTree>
    <p:extLst>
      <p:ext uri="{BB962C8B-B14F-4D97-AF65-F5344CB8AC3E}">
        <p14:creationId xmlns:p14="http://schemas.microsoft.com/office/powerpoint/2010/main" val="390843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E5C42FF-A581-4002-A325-40BA39726B2E}"/>
              </a:ext>
            </a:extLst>
          </p:cNvPr>
          <p:cNvSpPr/>
          <p:nvPr/>
        </p:nvSpPr>
        <p:spPr>
          <a:xfrm>
            <a:off x="437322" y="331304"/>
            <a:ext cx="9356034" cy="6186309"/>
          </a:xfrm>
          <a:prstGeom prst="rect">
            <a:avLst/>
          </a:prstGeom>
        </p:spPr>
        <p:txBody>
          <a:bodyPr wrap="square">
            <a:spAutoFit/>
          </a:bodyPr>
          <a:lstStyle/>
          <a:p>
            <a:pPr marL="285750" lvl="0" indent="-285750">
              <a:buFont typeface="Wingdings" panose="05000000000000000000" pitchFamily="2" charset="2"/>
              <a:buChar char="q"/>
            </a:pPr>
            <a:r>
              <a:rPr lang="en-US" sz="3600" dirty="0">
                <a:solidFill>
                  <a:prstClr val="black"/>
                </a:solidFill>
              </a:rPr>
              <a:t>Seamless electronic medical records. </a:t>
            </a:r>
          </a:p>
          <a:p>
            <a:pPr marL="285750" lvl="0" indent="-285750">
              <a:buFont typeface="Wingdings" panose="05000000000000000000" pitchFamily="2" charset="2"/>
              <a:buChar char="q"/>
            </a:pPr>
            <a:endParaRPr lang="en-US" sz="3600" dirty="0">
              <a:solidFill>
                <a:prstClr val="black"/>
              </a:solidFill>
            </a:endParaRPr>
          </a:p>
          <a:p>
            <a:pPr marL="285750" lvl="0" indent="-285750">
              <a:buFont typeface="Wingdings" panose="05000000000000000000" pitchFamily="2" charset="2"/>
              <a:buChar char="q"/>
            </a:pPr>
            <a:r>
              <a:rPr lang="en-US" sz="3600" dirty="0">
                <a:solidFill>
                  <a:prstClr val="black"/>
                </a:solidFill>
              </a:rPr>
              <a:t>standard treatment protocols and care process models.</a:t>
            </a:r>
          </a:p>
          <a:p>
            <a:pPr marL="285750" lvl="0" indent="-285750">
              <a:buFont typeface="Wingdings" panose="05000000000000000000" pitchFamily="2" charset="2"/>
              <a:buChar char="q"/>
            </a:pPr>
            <a:endParaRPr lang="en-US" sz="3600" dirty="0">
              <a:solidFill>
                <a:prstClr val="black"/>
              </a:solidFill>
            </a:endParaRPr>
          </a:p>
          <a:p>
            <a:pPr marL="285750" lvl="0" indent="-285750">
              <a:buFont typeface="Wingdings" panose="05000000000000000000" pitchFamily="2" charset="2"/>
              <a:buChar char="q"/>
            </a:pPr>
            <a:r>
              <a:rPr lang="en-US" sz="3600" dirty="0">
                <a:solidFill>
                  <a:prstClr val="black"/>
                </a:solidFill>
              </a:rPr>
              <a:t>Embracing metrics to measure clinical performance, such as patient satisfaction, quality and cost.</a:t>
            </a:r>
          </a:p>
          <a:p>
            <a:pPr marL="285750" lvl="0" indent="-285750">
              <a:buFont typeface="Wingdings" panose="05000000000000000000" pitchFamily="2" charset="2"/>
              <a:buChar char="q"/>
            </a:pPr>
            <a:endParaRPr lang="en-US" sz="3600" dirty="0">
              <a:solidFill>
                <a:prstClr val="black"/>
              </a:solidFill>
            </a:endParaRPr>
          </a:p>
          <a:p>
            <a:pPr marL="285750" lvl="0" indent="-285750">
              <a:buFont typeface="Wingdings" panose="05000000000000000000" pitchFamily="2" charset="2"/>
              <a:buChar char="q"/>
            </a:pPr>
            <a:r>
              <a:rPr lang="en-US" sz="3600" dirty="0">
                <a:solidFill>
                  <a:prstClr val="black"/>
                </a:solidFill>
              </a:rPr>
              <a:t>Accreditations, Commissions, Certifications and Verifications.</a:t>
            </a:r>
          </a:p>
        </p:txBody>
      </p:sp>
    </p:spTree>
    <p:extLst>
      <p:ext uri="{BB962C8B-B14F-4D97-AF65-F5344CB8AC3E}">
        <p14:creationId xmlns:p14="http://schemas.microsoft.com/office/powerpoint/2010/main" val="2744873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FFDB012-07B2-492B-8DCD-2219D69D06B3}"/>
              </a:ext>
            </a:extLst>
          </p:cNvPr>
          <p:cNvSpPr txBox="1"/>
          <p:nvPr/>
        </p:nvSpPr>
        <p:spPr>
          <a:xfrm>
            <a:off x="477079" y="0"/>
            <a:ext cx="8666921" cy="1107996"/>
          </a:xfrm>
          <a:prstGeom prst="rect">
            <a:avLst/>
          </a:prstGeom>
          <a:noFill/>
        </p:spPr>
        <p:txBody>
          <a:bodyPr wrap="square" rtlCol="0">
            <a:spAutoFit/>
          </a:bodyPr>
          <a:lstStyle/>
          <a:p>
            <a:pPr algn="ctr"/>
            <a:r>
              <a:rPr lang="en-US" sz="6600" b="1" u="sng" dirty="0"/>
              <a:t>Y-CHNA</a:t>
            </a:r>
          </a:p>
        </p:txBody>
      </p:sp>
      <p:sp>
        <p:nvSpPr>
          <p:cNvPr id="3" name="TextBox 2">
            <a:extLst>
              <a:ext uri="{FF2B5EF4-FFF2-40B4-BE49-F238E27FC236}">
                <a16:creationId xmlns:a16="http://schemas.microsoft.com/office/drawing/2014/main" xmlns="" id="{661E3A90-8CD9-4C87-BA12-DDBA23AE562E}"/>
              </a:ext>
            </a:extLst>
          </p:cNvPr>
          <p:cNvSpPr txBox="1"/>
          <p:nvPr/>
        </p:nvSpPr>
        <p:spPr>
          <a:xfrm>
            <a:off x="477079" y="1107996"/>
            <a:ext cx="9448799" cy="5509200"/>
          </a:xfrm>
          <a:prstGeom prst="rect">
            <a:avLst/>
          </a:prstGeom>
          <a:noFill/>
        </p:spPr>
        <p:txBody>
          <a:bodyPr wrap="square" rtlCol="0">
            <a:spAutoFit/>
          </a:bodyPr>
          <a:lstStyle/>
          <a:p>
            <a:pPr marL="285750" indent="-285750">
              <a:buFont typeface="Wingdings" panose="05000000000000000000" pitchFamily="2" charset="2"/>
              <a:buChar char="q"/>
            </a:pPr>
            <a:r>
              <a:rPr lang="en-US" sz="3200" u="sng" dirty="0"/>
              <a:t>YOUR</a:t>
            </a:r>
            <a:r>
              <a:rPr lang="en-US" sz="3200" dirty="0"/>
              <a:t> - Community/Local Hospital Needs Assessment</a:t>
            </a:r>
          </a:p>
          <a:p>
            <a:pPr marL="285750" indent="-285750">
              <a:buFont typeface="Wingdings" panose="05000000000000000000" pitchFamily="2" charset="2"/>
              <a:buChar char="q"/>
            </a:pPr>
            <a:endParaRPr lang="en-US" sz="3200" dirty="0"/>
          </a:p>
          <a:p>
            <a:pPr marL="285750" indent="-285750">
              <a:buFont typeface="Wingdings" panose="05000000000000000000" pitchFamily="2" charset="2"/>
              <a:buChar char="q"/>
            </a:pPr>
            <a:r>
              <a:rPr lang="en-US" sz="3200" u="sng" dirty="0"/>
              <a:t>Not</a:t>
            </a:r>
            <a:r>
              <a:rPr lang="en-US" sz="3200" dirty="0"/>
              <a:t> National, Province, State, Region or County</a:t>
            </a:r>
          </a:p>
          <a:p>
            <a:pPr marL="285750" indent="-285750">
              <a:buFont typeface="Wingdings" panose="05000000000000000000" pitchFamily="2" charset="2"/>
              <a:buChar char="q"/>
            </a:pPr>
            <a:endParaRPr lang="en-US" sz="3200" dirty="0"/>
          </a:p>
          <a:p>
            <a:pPr marL="285750" indent="-285750">
              <a:buFont typeface="Wingdings" panose="05000000000000000000" pitchFamily="2" charset="2"/>
              <a:buChar char="q"/>
            </a:pPr>
            <a:r>
              <a:rPr lang="en-US" sz="3200" dirty="0"/>
              <a:t>Department Level Focus</a:t>
            </a:r>
          </a:p>
          <a:p>
            <a:pPr marL="285750" indent="-285750">
              <a:buFont typeface="Wingdings" panose="05000000000000000000" pitchFamily="2" charset="2"/>
              <a:buChar char="q"/>
            </a:pPr>
            <a:endParaRPr lang="en-US" sz="3200" dirty="0"/>
          </a:p>
          <a:p>
            <a:pPr marL="285750" indent="-285750">
              <a:buFont typeface="Wingdings" panose="05000000000000000000" pitchFamily="2" charset="2"/>
              <a:buChar char="q"/>
            </a:pPr>
            <a:r>
              <a:rPr lang="en-US" sz="3200" dirty="0"/>
              <a:t>Forget Bias</a:t>
            </a:r>
          </a:p>
          <a:p>
            <a:pPr marL="285750" indent="-285750">
              <a:buFont typeface="Wingdings" panose="05000000000000000000" pitchFamily="2" charset="2"/>
              <a:buChar char="q"/>
            </a:pPr>
            <a:endParaRPr lang="en-US" sz="3200" dirty="0"/>
          </a:p>
          <a:p>
            <a:pPr marL="285750" indent="-285750">
              <a:buFont typeface="Wingdings" panose="05000000000000000000" pitchFamily="2" charset="2"/>
              <a:buChar char="q"/>
            </a:pPr>
            <a:r>
              <a:rPr lang="en-US" sz="3200" dirty="0"/>
              <a:t>Focus on doing the greatest good for the greatest needs</a:t>
            </a:r>
          </a:p>
        </p:txBody>
      </p:sp>
    </p:spTree>
    <p:extLst>
      <p:ext uri="{BB962C8B-B14F-4D97-AF65-F5344CB8AC3E}">
        <p14:creationId xmlns:p14="http://schemas.microsoft.com/office/powerpoint/2010/main" val="255574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7CB0DC-4A63-4A89-9F1B-8F8759E3B3D5}"/>
              </a:ext>
            </a:extLst>
          </p:cNvPr>
          <p:cNvSpPr txBox="1"/>
          <p:nvPr/>
        </p:nvSpPr>
        <p:spPr>
          <a:xfrm>
            <a:off x="662608" y="291548"/>
            <a:ext cx="9289774" cy="6124754"/>
          </a:xfrm>
          <a:prstGeom prst="rect">
            <a:avLst/>
          </a:prstGeom>
          <a:noFill/>
        </p:spPr>
        <p:txBody>
          <a:bodyPr wrap="square" rtlCol="0">
            <a:spAutoFit/>
          </a:bodyPr>
          <a:lstStyle/>
          <a:p>
            <a:r>
              <a:rPr lang="en-US" sz="2800" b="1" u="sng" dirty="0"/>
              <a:t>Hospitals</a:t>
            </a:r>
            <a:r>
              <a:rPr lang="en-US" sz="2800" dirty="0"/>
              <a:t> or National Healthcare Systems</a:t>
            </a:r>
          </a:p>
          <a:p>
            <a:endParaRPr lang="en-US" sz="2800" dirty="0"/>
          </a:p>
          <a:p>
            <a:r>
              <a:rPr lang="en-US" sz="2800" b="1" u="sng" dirty="0"/>
              <a:t>ACOs</a:t>
            </a:r>
            <a:r>
              <a:rPr lang="en-US" sz="2800" dirty="0"/>
              <a:t> (Accountable Care Organizations) - healthcare organization characterized by a payment and care delivery model that seeks to tie provider reimbursements to quality metrics and reductions in the total cost of care for an assigned population of patients. </a:t>
            </a:r>
          </a:p>
          <a:p>
            <a:endParaRPr lang="en-US" sz="2800" dirty="0"/>
          </a:p>
          <a:p>
            <a:r>
              <a:rPr lang="en-US" sz="2800" b="1" u="sng" dirty="0"/>
              <a:t>MCOs</a:t>
            </a:r>
            <a:r>
              <a:rPr lang="en-US" sz="2800" dirty="0"/>
              <a:t> (Managed Care Organizations) - </a:t>
            </a:r>
            <a:r>
              <a:rPr lang="en-US" sz="2800" dirty="0">
                <a:effectLst/>
              </a:rPr>
              <a:t>an organization that combines the functions of health insurance, delivery of care, and administration. Also an umbrella term for health plans that provide health care in return for a predetermined monthly fee and coordinate care through a defined network of physicians and hospitals</a:t>
            </a:r>
            <a:endParaRPr lang="en-US" sz="2800" dirty="0"/>
          </a:p>
        </p:txBody>
      </p:sp>
    </p:spTree>
    <p:extLst>
      <p:ext uri="{BB962C8B-B14F-4D97-AF65-F5344CB8AC3E}">
        <p14:creationId xmlns:p14="http://schemas.microsoft.com/office/powerpoint/2010/main" val="405049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A8B327-E43B-43BC-A6BD-E86854015481}"/>
              </a:ext>
            </a:extLst>
          </p:cNvPr>
          <p:cNvSpPr txBox="1">
            <a:spLocks/>
          </p:cNvSpPr>
          <p:nvPr/>
        </p:nvSpPr>
        <p:spPr>
          <a:xfrm>
            <a:off x="0" y="537402"/>
            <a:ext cx="9660835" cy="132556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tx1"/>
                </a:solidFill>
              </a:rPr>
              <a:t>Comprehensive Care for Joint Replacement Model </a:t>
            </a:r>
          </a:p>
        </p:txBody>
      </p:sp>
      <p:pic>
        <p:nvPicPr>
          <p:cNvPr id="3" name="Content Placeholder 3">
            <a:extLst>
              <a:ext uri="{FF2B5EF4-FFF2-40B4-BE49-F238E27FC236}">
                <a16:creationId xmlns:a16="http://schemas.microsoft.com/office/drawing/2014/main" xmlns="" id="{03AADADA-FA9B-4723-8FAA-4D00C47E0C35}"/>
              </a:ext>
            </a:extLst>
          </p:cNvPr>
          <p:cNvPicPr>
            <a:picLocks noChangeAspect="1"/>
          </p:cNvPicPr>
          <p:nvPr/>
        </p:nvPicPr>
        <p:blipFill>
          <a:blip r:embed="rId2"/>
          <a:stretch>
            <a:fillRect/>
          </a:stretch>
        </p:blipFill>
        <p:spPr>
          <a:xfrm>
            <a:off x="711982" y="1862965"/>
            <a:ext cx="8236870" cy="4995035"/>
          </a:xfrm>
          <a:prstGeom prst="rect">
            <a:avLst/>
          </a:prstGeom>
        </p:spPr>
      </p:pic>
    </p:spTree>
    <p:extLst>
      <p:ext uri="{BB962C8B-B14F-4D97-AF65-F5344CB8AC3E}">
        <p14:creationId xmlns:p14="http://schemas.microsoft.com/office/powerpoint/2010/main" val="3304980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00427-931F-4F99-8497-BC5B268308BE}"/>
              </a:ext>
            </a:extLst>
          </p:cNvPr>
          <p:cNvSpPr txBox="1">
            <a:spLocks/>
          </p:cNvSpPr>
          <p:nvPr/>
        </p:nvSpPr>
        <p:spPr>
          <a:xfrm>
            <a:off x="0" y="0"/>
            <a:ext cx="9551505" cy="1955799"/>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chemeClr val="tx1"/>
                </a:solidFill>
              </a:rPr>
              <a:t>The Bundled Payments for Care Improvement (BPCI) initiative is comprised of four broadly defined models of care</a:t>
            </a:r>
          </a:p>
        </p:txBody>
      </p:sp>
      <p:sp>
        <p:nvSpPr>
          <p:cNvPr id="3" name="Content Placeholder 2">
            <a:extLst>
              <a:ext uri="{FF2B5EF4-FFF2-40B4-BE49-F238E27FC236}">
                <a16:creationId xmlns:a16="http://schemas.microsoft.com/office/drawing/2014/main" xmlns="" id="{74702B9F-6AB2-4907-93F0-03AC569F39A0}"/>
              </a:ext>
            </a:extLst>
          </p:cNvPr>
          <p:cNvSpPr txBox="1">
            <a:spLocks/>
          </p:cNvSpPr>
          <p:nvPr/>
        </p:nvSpPr>
        <p:spPr>
          <a:xfrm>
            <a:off x="0" y="1666599"/>
            <a:ext cx="5181600" cy="37544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b="1">
                <a:latin typeface="Century Gothic" panose="020B0502020202020204" pitchFamily="34" charset="0"/>
              </a:rPr>
              <a:t>In Model 2, the episode includes the inpatient stay in an acute care hospital plus the post-acute care and </a:t>
            </a:r>
            <a:r>
              <a:rPr lang="en-US" sz="2400" b="1" u="sng">
                <a:latin typeface="Century Gothic" panose="020B0502020202020204" pitchFamily="34" charset="0"/>
              </a:rPr>
              <a:t>all related services up to 90 days after hospital discharge. </a:t>
            </a:r>
            <a:endParaRPr lang="en-US" sz="2400" b="1" u="sng" dirty="0">
              <a:latin typeface="Century Gothic" panose="020B0502020202020204" pitchFamily="34" charset="0"/>
            </a:endParaRPr>
          </a:p>
        </p:txBody>
      </p:sp>
      <p:sp>
        <p:nvSpPr>
          <p:cNvPr id="4" name="Content Placeholder 3">
            <a:extLst>
              <a:ext uri="{FF2B5EF4-FFF2-40B4-BE49-F238E27FC236}">
                <a16:creationId xmlns:a16="http://schemas.microsoft.com/office/drawing/2014/main" xmlns="" id="{BB37C5E7-A254-4003-985D-4023369D51BE}"/>
              </a:ext>
            </a:extLst>
          </p:cNvPr>
          <p:cNvSpPr txBox="1">
            <a:spLocks/>
          </p:cNvSpPr>
          <p:nvPr/>
        </p:nvSpPr>
        <p:spPr>
          <a:xfrm>
            <a:off x="5181600" y="1666599"/>
            <a:ext cx="5181600" cy="375443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b="1">
                <a:latin typeface="Century Gothic" panose="020B0502020202020204" pitchFamily="34" charset="0"/>
              </a:rPr>
              <a:t>48 clinical episodes </a:t>
            </a:r>
          </a:p>
          <a:p>
            <a:r>
              <a:rPr lang="en-US" sz="2400" b="1">
                <a:latin typeface="Century Gothic" panose="020B0502020202020204" pitchFamily="34" charset="0"/>
              </a:rPr>
              <a:t>Diagnosis Related Groups (DRGs) range from AMI to UTI</a:t>
            </a:r>
            <a:endParaRPr lang="en-US" sz="2400" b="1" dirty="0">
              <a:latin typeface="Century Gothic" panose="020B0502020202020204" pitchFamily="34" charset="0"/>
            </a:endParaRPr>
          </a:p>
        </p:txBody>
      </p:sp>
      <p:pic>
        <p:nvPicPr>
          <p:cNvPr id="5" name="Picture 4">
            <a:extLst>
              <a:ext uri="{FF2B5EF4-FFF2-40B4-BE49-F238E27FC236}">
                <a16:creationId xmlns:a16="http://schemas.microsoft.com/office/drawing/2014/main" xmlns="" id="{BD175BEC-1DD1-45DC-9240-6072BA4E4015}"/>
              </a:ext>
            </a:extLst>
          </p:cNvPr>
          <p:cNvPicPr>
            <a:picLocks noChangeAspect="1"/>
          </p:cNvPicPr>
          <p:nvPr/>
        </p:nvPicPr>
        <p:blipFill>
          <a:blip r:embed="rId2"/>
          <a:stretch>
            <a:fillRect/>
          </a:stretch>
        </p:blipFill>
        <p:spPr>
          <a:xfrm>
            <a:off x="0" y="4342846"/>
            <a:ext cx="12192000" cy="2515154"/>
          </a:xfrm>
          <a:prstGeom prst="rect">
            <a:avLst/>
          </a:prstGeom>
        </p:spPr>
      </p:pic>
    </p:spTree>
    <p:extLst>
      <p:ext uri="{BB962C8B-B14F-4D97-AF65-F5344CB8AC3E}">
        <p14:creationId xmlns:p14="http://schemas.microsoft.com/office/powerpoint/2010/main" val="296366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xmlns="" id="{B0935D64-9ABB-4B9B-ACFA-262A619C8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603"/>
            <a:ext cx="12192000" cy="5939398"/>
          </a:xfrm>
          <a:prstGeom prst="rect">
            <a:avLst/>
          </a:prstGeom>
        </p:spPr>
      </p:pic>
      <p:sp>
        <p:nvSpPr>
          <p:cNvPr id="3" name="Rectangle 2">
            <a:extLst>
              <a:ext uri="{FF2B5EF4-FFF2-40B4-BE49-F238E27FC236}">
                <a16:creationId xmlns:a16="http://schemas.microsoft.com/office/drawing/2014/main" xmlns="" id="{D32DAF41-2B53-4887-B21F-F6E444961E92}"/>
              </a:ext>
            </a:extLst>
          </p:cNvPr>
          <p:cNvSpPr/>
          <p:nvPr/>
        </p:nvSpPr>
        <p:spPr>
          <a:xfrm>
            <a:off x="0" y="0"/>
            <a:ext cx="8627165" cy="707886"/>
          </a:xfrm>
          <a:prstGeom prst="rect">
            <a:avLst/>
          </a:prstGeom>
        </p:spPr>
        <p:txBody>
          <a:bodyPr wrap="square">
            <a:spAutoFit/>
          </a:bodyPr>
          <a:lstStyle/>
          <a:p>
            <a:pPr algn="ctr"/>
            <a:r>
              <a:rPr lang="en-US" sz="4000" kern="0" dirty="0">
                <a:ln w="12700">
                  <a:noFill/>
                </a:ln>
              </a:rPr>
              <a:t>Mission Care Coordination Center</a:t>
            </a:r>
          </a:p>
        </p:txBody>
      </p:sp>
    </p:spTree>
    <p:extLst>
      <p:ext uri="{BB962C8B-B14F-4D97-AF65-F5344CB8AC3E}">
        <p14:creationId xmlns:p14="http://schemas.microsoft.com/office/powerpoint/2010/main" val="336103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05874" y="305872"/>
            <a:ext cx="6858002" cy="6246254"/>
          </a:xfrm>
          <a:prstGeom prst="rect">
            <a:avLst/>
          </a:prstGeom>
        </p:spPr>
      </p:pic>
      <p:pic>
        <p:nvPicPr>
          <p:cNvPr id="3" name="Picture 2"/>
          <p:cNvPicPr>
            <a:picLocks noChangeAspect="1"/>
          </p:cNvPicPr>
          <p:nvPr/>
        </p:nvPicPr>
        <p:blipFill>
          <a:blip r:embed="rId3"/>
          <a:stretch>
            <a:fillRect/>
          </a:stretch>
        </p:blipFill>
        <p:spPr>
          <a:xfrm>
            <a:off x="6246254" y="3"/>
            <a:ext cx="5945746" cy="6858000"/>
          </a:xfrm>
          <a:prstGeom prst="rect">
            <a:avLst/>
          </a:prstGeom>
        </p:spPr>
      </p:pic>
    </p:spTree>
    <p:extLst>
      <p:ext uri="{BB962C8B-B14F-4D97-AF65-F5344CB8AC3E}">
        <p14:creationId xmlns:p14="http://schemas.microsoft.com/office/powerpoint/2010/main" val="2581052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31" y="0"/>
            <a:ext cx="11217497" cy="6909327"/>
          </a:xfrm>
          <a:prstGeom prst="rect">
            <a:avLst/>
          </a:prstGeom>
        </p:spPr>
        <p:txBody>
          <a:bodyPr wrap="square">
            <a:spAutoFit/>
          </a:bodyPr>
          <a:lstStyle/>
          <a:p>
            <a:pPr>
              <a:lnSpc>
                <a:spcPct val="107000"/>
              </a:lnSpc>
            </a:pPr>
            <a:r>
              <a:rPr lang="en-US" sz="5400" dirty="0">
                <a:ea typeface="Times New Roman" panose="02020603050405020304" pitchFamily="18" charset="0"/>
                <a:cs typeface="Times New Roman" panose="02020603050405020304" pitchFamily="18" charset="0"/>
              </a:rPr>
              <a:t>Is There Unique Value of Telehealth/Remote Home Monitoring for CP/MIH?</a:t>
            </a:r>
            <a:r>
              <a:rPr lang="en-US" sz="4000" dirty="0">
                <a:ea typeface="Times New Roman" panose="02020603050405020304" pitchFamily="18" charset="0"/>
                <a:cs typeface="Times New Roman" panose="02020603050405020304" pitchFamily="18" charset="0"/>
              </a:rPr>
              <a:t> </a:t>
            </a:r>
            <a:endParaRPr lang="en-US" sz="4000" dirty="0">
              <a:ea typeface="Calibri" panose="020F0502020204030204" pitchFamily="34" charset="0"/>
              <a:cs typeface="Times New Roman" panose="02020603050405020304" pitchFamily="18" charset="0"/>
            </a:endParaRPr>
          </a:p>
          <a:p>
            <a:pPr marL="571500" marR="0" lvl="0" indent="-571500" fontAlgn="ctr">
              <a:lnSpc>
                <a:spcPct val="107000"/>
              </a:lnSpc>
              <a:spcBef>
                <a:spcPts val="0"/>
              </a:spcBef>
              <a:spcAft>
                <a:spcPts val="0"/>
              </a:spcAft>
              <a:buSzPct val="49000"/>
              <a:buFont typeface="Wingdings" panose="05000000000000000000" pitchFamily="2" charset="2"/>
              <a:buChar char="q"/>
              <a:tabLst>
                <a:tab pos="457200" algn="l"/>
              </a:tabLst>
            </a:pPr>
            <a:r>
              <a:rPr lang="en-US" sz="3600" dirty="0">
                <a:ea typeface="Times New Roman" panose="02020603050405020304" pitchFamily="18" charset="0"/>
                <a:cs typeface="Times New Roman" panose="02020603050405020304" pitchFamily="18" charset="0"/>
              </a:rPr>
              <a:t>Missed Appointments; Early Discharges</a:t>
            </a:r>
          </a:p>
          <a:p>
            <a:pPr marL="571500" marR="0" lvl="0" indent="-571500" fontAlgn="ctr">
              <a:lnSpc>
                <a:spcPct val="107000"/>
              </a:lnSpc>
              <a:spcBef>
                <a:spcPts val="0"/>
              </a:spcBef>
              <a:spcAft>
                <a:spcPts val="0"/>
              </a:spcAft>
              <a:buSzPct val="49000"/>
              <a:buFont typeface="Wingdings" panose="05000000000000000000" pitchFamily="2" charset="2"/>
              <a:buChar char="q"/>
              <a:tabLst>
                <a:tab pos="457200" algn="l"/>
              </a:tabLst>
            </a:pPr>
            <a:r>
              <a:rPr lang="en-US" sz="3600" dirty="0"/>
              <a:t>H@H Plus Alternative Payment Model (</a:t>
            </a:r>
            <a:r>
              <a:rPr lang="en-US" sz="3600"/>
              <a:t>APM)</a:t>
            </a:r>
          </a:p>
          <a:p>
            <a:pPr marL="571500" marR="0" lvl="0" indent="-571500" fontAlgn="ctr">
              <a:lnSpc>
                <a:spcPct val="107000"/>
              </a:lnSpc>
              <a:spcBef>
                <a:spcPts val="0"/>
              </a:spcBef>
              <a:spcAft>
                <a:spcPts val="0"/>
              </a:spcAft>
              <a:buSzPct val="49000"/>
              <a:buFont typeface="Wingdings" panose="05000000000000000000" pitchFamily="2" charset="2"/>
              <a:buChar char="q"/>
              <a:tabLst>
                <a:tab pos="457200" algn="l"/>
              </a:tabLst>
            </a:pPr>
            <a:r>
              <a:rPr lang="en-US" sz="3600">
                <a:ea typeface="Times New Roman" panose="02020603050405020304" pitchFamily="18" charset="0"/>
                <a:cs typeface="Times New Roman" panose="02020603050405020304" pitchFamily="18" charset="0"/>
              </a:rPr>
              <a:t>Medication </a:t>
            </a:r>
            <a:r>
              <a:rPr lang="en-US" sz="3600" dirty="0">
                <a:ea typeface="Times New Roman" panose="02020603050405020304" pitchFamily="18" charset="0"/>
                <a:cs typeface="Times New Roman" panose="02020603050405020304" pitchFamily="18" charset="0"/>
              </a:rPr>
              <a:t>reconciliation, logs and reminders</a:t>
            </a:r>
            <a:endParaRPr lang="en-US" sz="3600" dirty="0">
              <a:ea typeface="Calibri" panose="020F0502020204030204" pitchFamily="34" charset="0"/>
              <a:cs typeface="Times New Roman" panose="02020603050405020304" pitchFamily="18" charset="0"/>
            </a:endParaRPr>
          </a:p>
          <a:p>
            <a:pPr marL="571500" marR="0" lvl="0" indent="-571500" fontAlgn="ctr">
              <a:lnSpc>
                <a:spcPct val="107000"/>
              </a:lnSpc>
              <a:spcBef>
                <a:spcPts val="0"/>
              </a:spcBef>
              <a:spcAft>
                <a:spcPts val="0"/>
              </a:spcAft>
              <a:buSzPct val="49000"/>
              <a:buFont typeface="Wingdings" panose="05000000000000000000" pitchFamily="2" charset="2"/>
              <a:buChar char="q"/>
              <a:tabLst>
                <a:tab pos="457200" algn="l"/>
              </a:tabLst>
            </a:pPr>
            <a:r>
              <a:rPr lang="en-US" sz="3600" dirty="0">
                <a:ea typeface="Times New Roman" panose="02020603050405020304" pitchFamily="18" charset="0"/>
                <a:cs typeface="Times New Roman" panose="02020603050405020304" pitchFamily="18" charset="0"/>
              </a:rPr>
              <a:t>Video visits: on-demand and scheduled</a:t>
            </a:r>
            <a:endParaRPr lang="en-US" sz="3600" dirty="0">
              <a:ea typeface="Calibri" panose="020F0502020204030204" pitchFamily="34" charset="0"/>
              <a:cs typeface="Times New Roman" panose="02020603050405020304" pitchFamily="18" charset="0"/>
            </a:endParaRPr>
          </a:p>
          <a:p>
            <a:pPr marL="571500" marR="0" lvl="0" indent="-571500" fontAlgn="ctr">
              <a:lnSpc>
                <a:spcPct val="107000"/>
              </a:lnSpc>
              <a:spcBef>
                <a:spcPts val="0"/>
              </a:spcBef>
              <a:spcAft>
                <a:spcPts val="0"/>
              </a:spcAft>
              <a:buSzPct val="49000"/>
              <a:buFont typeface="Wingdings" panose="05000000000000000000" pitchFamily="2" charset="2"/>
              <a:buChar char="q"/>
              <a:tabLst>
                <a:tab pos="457200" algn="l"/>
              </a:tabLst>
            </a:pPr>
            <a:r>
              <a:rPr lang="en-US" sz="3600" dirty="0">
                <a:ea typeface="Times New Roman" panose="02020603050405020304" pitchFamily="18" charset="0"/>
                <a:cs typeface="Times New Roman" panose="02020603050405020304" pitchFamily="18" charset="0"/>
              </a:rPr>
              <a:t>Patient education videos and other material </a:t>
            </a:r>
            <a:endParaRPr lang="en-US" sz="3600" dirty="0">
              <a:ea typeface="Calibri" panose="020F0502020204030204" pitchFamily="34" charset="0"/>
              <a:cs typeface="Times New Roman" panose="02020603050405020304" pitchFamily="18" charset="0"/>
            </a:endParaRPr>
          </a:p>
          <a:p>
            <a:pPr marL="571500" marR="0" lvl="0" indent="-571500" fontAlgn="ctr">
              <a:lnSpc>
                <a:spcPct val="107000"/>
              </a:lnSpc>
              <a:spcBef>
                <a:spcPts val="0"/>
              </a:spcBef>
              <a:spcAft>
                <a:spcPts val="0"/>
              </a:spcAft>
              <a:buSzPct val="49000"/>
              <a:buFont typeface="Wingdings" panose="05000000000000000000" pitchFamily="2" charset="2"/>
              <a:buChar char="q"/>
              <a:tabLst>
                <a:tab pos="457200" algn="l"/>
              </a:tabLst>
            </a:pPr>
            <a:r>
              <a:rPr lang="en-US" sz="3600" dirty="0">
                <a:ea typeface="Times New Roman" panose="02020603050405020304" pitchFamily="18" charset="0"/>
                <a:cs typeface="Times New Roman" panose="02020603050405020304" pitchFamily="18" charset="0"/>
              </a:rPr>
              <a:t>Daily Questionnaire completion and wellness check-ins</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272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58B08A7-2D3E-484A-9F4E-AB2E00C58865}"/>
              </a:ext>
            </a:extLst>
          </p:cNvPr>
          <p:cNvSpPr txBox="1"/>
          <p:nvPr/>
        </p:nvSpPr>
        <p:spPr>
          <a:xfrm>
            <a:off x="848140" y="106017"/>
            <a:ext cx="8415130" cy="830997"/>
          </a:xfrm>
          <a:prstGeom prst="rect">
            <a:avLst/>
          </a:prstGeom>
          <a:noFill/>
        </p:spPr>
        <p:txBody>
          <a:bodyPr wrap="square" rtlCol="0">
            <a:spAutoFit/>
          </a:bodyPr>
          <a:lstStyle/>
          <a:p>
            <a:r>
              <a:rPr lang="en-US" sz="4800" b="1" u="sng" dirty="0"/>
              <a:t>Population Health Coverage</a:t>
            </a:r>
          </a:p>
        </p:txBody>
      </p:sp>
      <p:sp>
        <p:nvSpPr>
          <p:cNvPr id="4" name="TextBox 3">
            <a:extLst>
              <a:ext uri="{FF2B5EF4-FFF2-40B4-BE49-F238E27FC236}">
                <a16:creationId xmlns:a16="http://schemas.microsoft.com/office/drawing/2014/main" xmlns="" id="{C4E5B5F5-344D-47AB-AEC2-15B1461D2FB9}"/>
              </a:ext>
            </a:extLst>
          </p:cNvPr>
          <p:cNvSpPr txBox="1"/>
          <p:nvPr/>
        </p:nvSpPr>
        <p:spPr>
          <a:xfrm>
            <a:off x="848140" y="2080591"/>
            <a:ext cx="8348869" cy="3785652"/>
          </a:xfrm>
          <a:prstGeom prst="rect">
            <a:avLst/>
          </a:prstGeom>
          <a:noFill/>
        </p:spPr>
        <p:txBody>
          <a:bodyPr wrap="square" rtlCol="0">
            <a:spAutoFit/>
          </a:bodyPr>
          <a:lstStyle/>
          <a:p>
            <a:pPr marL="285750" indent="-285750">
              <a:buFont typeface="Wingdings" panose="05000000000000000000" pitchFamily="2" charset="2"/>
              <a:buChar char="q"/>
            </a:pPr>
            <a:r>
              <a:rPr lang="en-US" sz="4000" dirty="0"/>
              <a:t>Levels of Community Paramedic</a:t>
            </a:r>
          </a:p>
          <a:p>
            <a:pPr marL="285750" indent="-285750">
              <a:buFont typeface="Wingdings" panose="05000000000000000000" pitchFamily="2" charset="2"/>
              <a:buChar char="q"/>
            </a:pPr>
            <a:endParaRPr lang="en-US" sz="4000" dirty="0"/>
          </a:p>
          <a:p>
            <a:pPr marL="285750" indent="-285750">
              <a:buFont typeface="Wingdings" panose="05000000000000000000" pitchFamily="2" charset="2"/>
              <a:buChar char="q"/>
            </a:pPr>
            <a:r>
              <a:rPr lang="en-US" sz="4000" dirty="0"/>
              <a:t>Community Responders</a:t>
            </a:r>
          </a:p>
          <a:p>
            <a:pPr marL="285750" indent="-285750">
              <a:buFont typeface="Wingdings" panose="05000000000000000000" pitchFamily="2" charset="2"/>
              <a:buChar char="q"/>
            </a:pPr>
            <a:endParaRPr lang="en-US" sz="4000" dirty="0"/>
          </a:p>
          <a:p>
            <a:pPr marL="285750" indent="-285750">
              <a:buFont typeface="Wingdings" panose="05000000000000000000" pitchFamily="2" charset="2"/>
              <a:buChar char="q"/>
            </a:pPr>
            <a:r>
              <a:rPr lang="en-US" sz="4000" dirty="0"/>
              <a:t>Public Health Awareness Participants</a:t>
            </a:r>
          </a:p>
        </p:txBody>
      </p:sp>
    </p:spTree>
    <p:extLst>
      <p:ext uri="{BB962C8B-B14F-4D97-AF65-F5344CB8AC3E}">
        <p14:creationId xmlns:p14="http://schemas.microsoft.com/office/powerpoint/2010/main" val="366841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5ACE2B3-D9F8-46C8-87B9-42AFD8B70AF6}"/>
              </a:ext>
            </a:extLst>
          </p:cNvPr>
          <p:cNvPicPr>
            <a:picLocks noChangeAspect="1"/>
          </p:cNvPicPr>
          <p:nvPr/>
        </p:nvPicPr>
        <p:blipFill>
          <a:blip r:embed="rId2"/>
          <a:stretch>
            <a:fillRect/>
          </a:stretch>
        </p:blipFill>
        <p:spPr>
          <a:xfrm>
            <a:off x="3550831" y="-42203"/>
            <a:ext cx="4780370" cy="1725091"/>
          </a:xfrm>
          <a:prstGeom prst="rect">
            <a:avLst/>
          </a:prstGeom>
        </p:spPr>
      </p:pic>
      <p:pic>
        <p:nvPicPr>
          <p:cNvPr id="3" name="Content Placeholder 4">
            <a:extLst>
              <a:ext uri="{FF2B5EF4-FFF2-40B4-BE49-F238E27FC236}">
                <a16:creationId xmlns:a16="http://schemas.microsoft.com/office/drawing/2014/main" xmlns="" id="{98CC0830-4AB3-49CB-97A2-8C92A0E4A021}"/>
              </a:ext>
            </a:extLst>
          </p:cNvPr>
          <p:cNvPicPr>
            <a:picLocks noChangeAspect="1"/>
          </p:cNvPicPr>
          <p:nvPr/>
        </p:nvPicPr>
        <p:blipFill>
          <a:blip r:embed="rId3"/>
          <a:stretch>
            <a:fillRect/>
          </a:stretch>
        </p:blipFill>
        <p:spPr>
          <a:xfrm>
            <a:off x="1842052" y="1458634"/>
            <a:ext cx="7400730" cy="5399366"/>
          </a:xfrm>
          <a:prstGeom prst="rect">
            <a:avLst/>
          </a:prstGeom>
        </p:spPr>
      </p:pic>
    </p:spTree>
    <p:extLst>
      <p:ext uri="{BB962C8B-B14F-4D97-AF65-F5344CB8AC3E}">
        <p14:creationId xmlns:p14="http://schemas.microsoft.com/office/powerpoint/2010/main" val="1170987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E47D690-D7F3-45CF-BAE1-622E08D5F941}"/>
              </a:ext>
            </a:extLst>
          </p:cNvPr>
          <p:cNvSpPr txBox="1"/>
          <p:nvPr/>
        </p:nvSpPr>
        <p:spPr>
          <a:xfrm>
            <a:off x="154540" y="674638"/>
            <a:ext cx="9467557" cy="5693866"/>
          </a:xfrm>
          <a:prstGeom prst="rect">
            <a:avLst/>
          </a:prstGeom>
          <a:noFill/>
        </p:spPr>
        <p:txBody>
          <a:bodyPr wrap="square" rtlCol="0">
            <a:spAutoFit/>
          </a:bodyPr>
          <a:lstStyle/>
          <a:p>
            <a:pPr algn="ctr"/>
            <a:r>
              <a:rPr lang="en-US" sz="4000" i="1" dirty="0"/>
              <a:t>Charles A. Blankenship; </a:t>
            </a:r>
            <a:r>
              <a:rPr lang="en-US" sz="4000" dirty="0"/>
              <a:t>CCP, BS, MPO</a:t>
            </a:r>
          </a:p>
          <a:p>
            <a:pPr algn="ctr"/>
            <a:r>
              <a:rPr lang="en-US" sz="4000" i="1" dirty="0"/>
              <a:t>cedcab@msj.org</a:t>
            </a:r>
          </a:p>
          <a:p>
            <a:pPr algn="ctr"/>
            <a:r>
              <a:rPr lang="en-US" sz="2800" b="1" dirty="0"/>
              <a:t>Mission Health System</a:t>
            </a:r>
          </a:p>
          <a:p>
            <a:pPr algn="ctr"/>
            <a:r>
              <a:rPr lang="en-US" sz="2800" dirty="0"/>
              <a:t>509 Biltmore Ave., Asheville, NC 28801</a:t>
            </a:r>
          </a:p>
          <a:p>
            <a:pPr algn="ctr"/>
            <a:r>
              <a:rPr lang="en-US" sz="2800" dirty="0"/>
              <a:t>Office (828)213-9040</a:t>
            </a:r>
          </a:p>
          <a:p>
            <a:pPr algn="ctr"/>
            <a:endParaRPr lang="en-US" sz="2800" dirty="0"/>
          </a:p>
          <a:p>
            <a:pPr algn="ctr"/>
            <a:endParaRPr lang="en-US" sz="2800" dirty="0"/>
          </a:p>
          <a:p>
            <a:pPr algn="ctr"/>
            <a:r>
              <a:rPr lang="en-US" sz="3600" dirty="0"/>
              <a:t>“The idea is that if you have a big dream, then you have to fall in love with </a:t>
            </a:r>
            <a:r>
              <a:rPr lang="en-US" sz="3600" i="1" dirty="0"/>
              <a:t>doing things that others won't, to accomplish what others can't!” </a:t>
            </a:r>
            <a:r>
              <a:rPr lang="en-US" sz="3600" dirty="0"/>
              <a:t>Brett </a:t>
            </a:r>
            <a:r>
              <a:rPr lang="en-US" sz="3600" dirty="0" err="1"/>
              <a:t>Hagler</a:t>
            </a:r>
            <a:endParaRPr lang="en-US" sz="3600" i="1" dirty="0"/>
          </a:p>
        </p:txBody>
      </p:sp>
    </p:spTree>
    <p:extLst>
      <p:ext uri="{BB962C8B-B14F-4D97-AF65-F5344CB8AC3E}">
        <p14:creationId xmlns:p14="http://schemas.microsoft.com/office/powerpoint/2010/main" val="140712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a:stretch>
            <a:fillRect/>
          </a:stretch>
        </p:blipFill>
        <p:spPr>
          <a:xfrm>
            <a:off x="411232" y="-22768"/>
            <a:ext cx="8887315" cy="6880768"/>
          </a:xfrm>
          <a:prstGeom prst="rect">
            <a:avLst/>
          </a:prstGeom>
        </p:spPr>
      </p:pic>
      <p:sp>
        <p:nvSpPr>
          <p:cNvPr id="7" name="TextBox 6"/>
          <p:cNvSpPr txBox="1"/>
          <p:nvPr/>
        </p:nvSpPr>
        <p:spPr>
          <a:xfrm>
            <a:off x="540913" y="6362163"/>
            <a:ext cx="35803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Charles Blankenship CCP, MPO</a:t>
            </a:r>
          </a:p>
        </p:txBody>
      </p:sp>
    </p:spTree>
    <p:extLst>
      <p:ext uri="{BB962C8B-B14F-4D97-AF65-F5344CB8AC3E}">
        <p14:creationId xmlns:p14="http://schemas.microsoft.com/office/powerpoint/2010/main" val="2822666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9441C8D-C4AC-4D0F-8FBA-9B3E99E5A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64" y="0"/>
            <a:ext cx="10763192" cy="6858000"/>
          </a:xfrm>
          <a:prstGeom prst="rect">
            <a:avLst/>
          </a:prstGeom>
        </p:spPr>
      </p:pic>
    </p:spTree>
    <p:extLst>
      <p:ext uri="{BB962C8B-B14F-4D97-AF65-F5344CB8AC3E}">
        <p14:creationId xmlns:p14="http://schemas.microsoft.com/office/powerpoint/2010/main" val="272217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935" y="1867903"/>
            <a:ext cx="5378116" cy="2905627"/>
          </a:xfrm>
          <a:prstGeom prst="rect">
            <a:avLst/>
          </a:prstGeom>
        </p:spPr>
      </p:pic>
      <p:sp>
        <p:nvSpPr>
          <p:cNvPr id="9" name="TextBox 8"/>
          <p:cNvSpPr txBox="1"/>
          <p:nvPr/>
        </p:nvSpPr>
        <p:spPr>
          <a:xfrm>
            <a:off x="698500" y="304800"/>
            <a:ext cx="10947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noFill/>
                </a:ln>
                <a:solidFill>
                  <a:srgbClr val="FFFFFF"/>
                </a:solidFill>
                <a:effectLst/>
                <a:uLnTx/>
                <a:uFillTx/>
                <a:latin typeface="Century" panose="02040604050505020304" pitchFamily="18" charset="0"/>
                <a:ea typeface="+mn-ea"/>
                <a:cs typeface="+mn-cs"/>
              </a:rPr>
              <a:t>Community Paramedics/Mobile Integrated Healthcare</a:t>
            </a:r>
          </a:p>
        </p:txBody>
      </p:sp>
      <p:sp>
        <p:nvSpPr>
          <p:cNvPr id="10" name="TextBox 9"/>
          <p:cNvSpPr txBox="1"/>
          <p:nvPr/>
        </p:nvSpPr>
        <p:spPr>
          <a:xfrm>
            <a:off x="927101" y="1333501"/>
            <a:ext cx="3619836"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Century" panose="02040604050505020304" pitchFamily="18" charset="0"/>
                <a:ea typeface="+mn-ea"/>
                <a:cs typeface="+mn-cs"/>
              </a:rPr>
              <a:t>Accountable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Century" panose="02040604050505020304" pitchFamily="18" charset="0"/>
                <a:ea typeface="+mn-ea"/>
                <a:cs typeface="+mn-cs"/>
              </a:rPr>
              <a:t>Care Organization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ysClr val="windowText" lastClr="000000"/>
                </a:solidFill>
                <a:effectLst/>
                <a:uLnTx/>
                <a:uFillTx/>
                <a:latin typeface="Century" panose="02040604050505020304" pitchFamily="18" charset="0"/>
                <a:ea typeface="+mn-ea"/>
                <a:cs typeface="+mn-cs"/>
              </a:rPr>
              <a:t>Care Coordination Team</a:t>
            </a:r>
          </a:p>
        </p:txBody>
      </p:sp>
      <p:graphicFrame>
        <p:nvGraphicFramePr>
          <p:cNvPr id="11" name="Diagram 10"/>
          <p:cNvGraphicFramePr/>
          <p:nvPr>
            <p:extLst/>
          </p:nvPr>
        </p:nvGraphicFramePr>
        <p:xfrm>
          <a:off x="3223128" y="4493369"/>
          <a:ext cx="4038600" cy="1597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700339" y="4385511"/>
            <a:ext cx="49810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panose="02040604050505020304" pitchFamily="18" charset="0"/>
                <a:ea typeface="+mn-ea"/>
                <a:cs typeface="+mn-cs"/>
              </a:rPr>
              <a:t>Community CaraMedics</a:t>
            </a:r>
          </a:p>
        </p:txBody>
      </p:sp>
      <p:pic>
        <p:nvPicPr>
          <p:cNvPr id="13" name="Picture 12"/>
          <p:cNvPicPr>
            <a:picLocks noChangeAspect="1"/>
          </p:cNvPicPr>
          <p:nvPr/>
        </p:nvPicPr>
        <p:blipFill>
          <a:blip r:embed="rId9"/>
          <a:stretch>
            <a:fillRect/>
          </a:stretch>
        </p:blipFill>
        <p:spPr>
          <a:xfrm>
            <a:off x="7671200" y="4847176"/>
            <a:ext cx="4216000" cy="1798127"/>
          </a:xfrm>
          <a:prstGeom prst="rect">
            <a:avLst/>
          </a:prstGeom>
        </p:spPr>
      </p:pic>
    </p:spTree>
    <p:extLst>
      <p:ext uri="{BB962C8B-B14F-4D97-AF65-F5344CB8AC3E}">
        <p14:creationId xmlns:p14="http://schemas.microsoft.com/office/powerpoint/2010/main" val="308177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421" y="175078"/>
            <a:ext cx="93500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Our Tools</a:t>
            </a:r>
          </a:p>
        </p:txBody>
      </p:sp>
      <p:sp>
        <p:nvSpPr>
          <p:cNvPr id="3" name="TextBox 2"/>
          <p:cNvSpPr txBox="1"/>
          <p:nvPr/>
        </p:nvSpPr>
        <p:spPr>
          <a:xfrm>
            <a:off x="159027" y="821409"/>
            <a:ext cx="9414456" cy="61247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Care Coordination Team- RN, LCSW, Certified Pharmacy Technician (</a:t>
            </a:r>
            <a:r>
              <a:rPr kumimoji="0" lang="en-US" sz="2800" b="1" i="0" u="none" strike="noStrike" kern="1200" cap="none" spc="0" normalizeH="0" baseline="0" noProof="0" dirty="0" err="1">
                <a:ln>
                  <a:noFill/>
                </a:ln>
                <a:solidFill>
                  <a:prstClr val="black"/>
                </a:solidFill>
                <a:effectLst/>
                <a:uLnTx/>
                <a:uFillTx/>
                <a:latin typeface="Century" panose="02040604050505020304" pitchFamily="18" charset="0"/>
                <a:ea typeface="+mn-ea"/>
                <a:cs typeface="+mn-cs"/>
              </a:rPr>
              <a:t>CPhT</a:t>
            </a: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 providing ongoing Care Management intervention and community resource linkage as needed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ESO Solutions interface Health Data Exchange (HDE) inserts EMS chart into Cerner EHR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Cerner Chart Access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Access to put visit EHR into Athena Population Health software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Athena Chart Access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Patient Health Questionnaires PHQ-2 and PHQ-9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Medication Assessment and Medication Discrepancy reporting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Home Safety Assessment</a:t>
            </a:r>
          </a:p>
        </p:txBody>
      </p:sp>
    </p:spTree>
    <p:extLst>
      <p:ext uri="{BB962C8B-B14F-4D97-AF65-F5344CB8AC3E}">
        <p14:creationId xmlns:p14="http://schemas.microsoft.com/office/powerpoint/2010/main" val="335205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1528" y="207388"/>
            <a:ext cx="6275534" cy="5869035"/>
          </a:xfrm>
          <a:prstGeom prst="rect">
            <a:avLst/>
          </a:prstGeom>
        </p:spPr>
      </p:pic>
      <p:sp>
        <p:nvSpPr>
          <p:cNvPr id="3" name="TextBox 2"/>
          <p:cNvSpPr txBox="1"/>
          <p:nvPr/>
        </p:nvSpPr>
        <p:spPr>
          <a:xfrm>
            <a:off x="1397358" y="6321121"/>
            <a:ext cx="6983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panose="02040604050505020304" pitchFamily="18" charset="0"/>
                <a:ea typeface="+mn-ea"/>
                <a:cs typeface="+mn-cs"/>
              </a:rPr>
              <a:t>Robert Fields North Carolina Medical Journal 2017;78:245-247</a:t>
            </a:r>
          </a:p>
        </p:txBody>
      </p:sp>
    </p:spTree>
    <p:extLst>
      <p:ext uri="{BB962C8B-B14F-4D97-AF65-F5344CB8AC3E}">
        <p14:creationId xmlns:p14="http://schemas.microsoft.com/office/powerpoint/2010/main" val="233007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6AC451-B4BB-43D8-9D51-B885648EC756}"/>
              </a:ext>
            </a:extLst>
          </p:cNvPr>
          <p:cNvPicPr>
            <a:picLocks noChangeAspect="1"/>
          </p:cNvPicPr>
          <p:nvPr/>
        </p:nvPicPr>
        <p:blipFill>
          <a:blip r:embed="rId2"/>
          <a:stretch>
            <a:fillRect/>
          </a:stretch>
        </p:blipFill>
        <p:spPr>
          <a:xfrm>
            <a:off x="0" y="0"/>
            <a:ext cx="9607826" cy="6858000"/>
          </a:xfrm>
          <a:prstGeom prst="rect">
            <a:avLst/>
          </a:prstGeom>
        </p:spPr>
      </p:pic>
      <p:sp>
        <p:nvSpPr>
          <p:cNvPr id="3" name="TextBox 2">
            <a:extLst>
              <a:ext uri="{FF2B5EF4-FFF2-40B4-BE49-F238E27FC236}">
                <a16:creationId xmlns:a16="http://schemas.microsoft.com/office/drawing/2014/main" xmlns="" id="{815587C5-A3B2-4601-BF85-217C5BD960F9}"/>
              </a:ext>
            </a:extLst>
          </p:cNvPr>
          <p:cNvSpPr txBox="1"/>
          <p:nvPr/>
        </p:nvSpPr>
        <p:spPr>
          <a:xfrm>
            <a:off x="0" y="6488668"/>
            <a:ext cx="2213113" cy="369332"/>
          </a:xfrm>
          <a:prstGeom prst="rect">
            <a:avLst/>
          </a:prstGeom>
          <a:noFill/>
        </p:spPr>
        <p:txBody>
          <a:bodyPr wrap="square" rtlCol="0">
            <a:spAutoFit/>
          </a:bodyPr>
          <a:lstStyle/>
          <a:p>
            <a:r>
              <a:rPr lang="en-US" dirty="0"/>
              <a:t>N=92; 115; 27</a:t>
            </a:r>
          </a:p>
        </p:txBody>
      </p:sp>
    </p:spTree>
    <p:extLst>
      <p:ext uri="{BB962C8B-B14F-4D97-AF65-F5344CB8AC3E}">
        <p14:creationId xmlns:p14="http://schemas.microsoft.com/office/powerpoint/2010/main" val="166911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4C8CEC-2BE1-4A15-AC72-99D6E1A8DA04}"/>
              </a:ext>
            </a:extLst>
          </p:cNvPr>
          <p:cNvPicPr>
            <a:picLocks noChangeAspect="1"/>
          </p:cNvPicPr>
          <p:nvPr/>
        </p:nvPicPr>
        <p:blipFill>
          <a:blip r:embed="rId2"/>
          <a:stretch>
            <a:fillRect/>
          </a:stretch>
        </p:blipFill>
        <p:spPr>
          <a:xfrm>
            <a:off x="0" y="0"/>
            <a:ext cx="9303026" cy="6858000"/>
          </a:xfrm>
          <a:prstGeom prst="rect">
            <a:avLst/>
          </a:prstGeom>
        </p:spPr>
      </p:pic>
    </p:spTree>
    <p:extLst>
      <p:ext uri="{BB962C8B-B14F-4D97-AF65-F5344CB8AC3E}">
        <p14:creationId xmlns:p14="http://schemas.microsoft.com/office/powerpoint/2010/main" val="4674856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erner_Template_2.1_WIDE">
  <a:themeElements>
    <a:clrScheme name="Cerner 2.0">
      <a:dk1>
        <a:srgbClr val="393D41"/>
      </a:dk1>
      <a:lt1>
        <a:srgbClr val="FFFFFF"/>
      </a:lt1>
      <a:dk2>
        <a:srgbClr val="393D41"/>
      </a:dk2>
      <a:lt2>
        <a:srgbClr val="FFFFFF"/>
      </a:lt2>
      <a:accent1>
        <a:srgbClr val="0D94D2"/>
      </a:accent1>
      <a:accent2>
        <a:srgbClr val="7BC143"/>
      </a:accent2>
      <a:accent3>
        <a:srgbClr val="6A737B"/>
      </a:accent3>
      <a:accent4>
        <a:srgbClr val="4DC5FF"/>
      </a:accent4>
      <a:accent5>
        <a:srgbClr val="B4B8BD"/>
      </a:accent5>
      <a:accent6>
        <a:srgbClr val="7C2B83"/>
      </a:accent6>
      <a:hlink>
        <a:srgbClr val="1A93D7"/>
      </a:hlink>
      <a:folHlink>
        <a:srgbClr val="393D4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ner_Template_3.0_widescreen" id="{33BA54E2-E680-4402-BAC7-A8CA05C6BFDF}" vid="{8E72BE92-2C30-491B-91DF-C77D582CB5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933</Words>
  <Application>Microsoft Macintosh PowerPoint</Application>
  <PresentationFormat>Widescreen</PresentationFormat>
  <Paragraphs>121</Paragraphs>
  <Slides>27</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Calibri</vt:lpstr>
      <vt:lpstr>Century</vt:lpstr>
      <vt:lpstr>Century Gothic</vt:lpstr>
      <vt:lpstr>Franklin Gothic Book</vt:lpstr>
      <vt:lpstr>Times New Roman</vt:lpstr>
      <vt:lpstr>Trebuchet MS</vt:lpstr>
      <vt:lpstr>Wingdings</vt:lpstr>
      <vt:lpstr>Wingdings 3</vt:lpstr>
      <vt:lpstr>Facet</vt:lpstr>
      <vt:lpstr>Cerner_Template_2.1_WIDE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Blankenship</dc:creator>
  <cp:lastModifiedBy>Gary Wingrove</cp:lastModifiedBy>
  <cp:revision>27</cp:revision>
  <dcterms:created xsi:type="dcterms:W3CDTF">2017-10-16T03:46:33Z</dcterms:created>
  <dcterms:modified xsi:type="dcterms:W3CDTF">2017-10-17T15:06:54Z</dcterms:modified>
</cp:coreProperties>
</file>